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74"/>
  </p:notesMasterIdLst>
  <p:sldIdLst>
    <p:sldId id="256" r:id="rId2"/>
    <p:sldId id="259" r:id="rId3"/>
    <p:sldId id="309" r:id="rId4"/>
    <p:sldId id="260" r:id="rId5"/>
    <p:sldId id="262" r:id="rId6"/>
    <p:sldId id="263" r:id="rId7"/>
    <p:sldId id="265" r:id="rId8"/>
    <p:sldId id="356" r:id="rId9"/>
    <p:sldId id="266" r:id="rId10"/>
    <p:sldId id="308" r:id="rId11"/>
    <p:sldId id="310" r:id="rId12"/>
    <p:sldId id="307" r:id="rId13"/>
    <p:sldId id="267" r:id="rId14"/>
    <p:sldId id="311" r:id="rId15"/>
    <p:sldId id="312" r:id="rId16"/>
    <p:sldId id="313" r:id="rId17"/>
    <p:sldId id="314" r:id="rId18"/>
    <p:sldId id="357" r:id="rId19"/>
    <p:sldId id="358" r:id="rId20"/>
    <p:sldId id="316" r:id="rId21"/>
    <p:sldId id="317" r:id="rId22"/>
    <p:sldId id="318" r:id="rId23"/>
    <p:sldId id="319" r:id="rId24"/>
    <p:sldId id="320" r:id="rId25"/>
    <p:sldId id="321" r:id="rId26"/>
    <p:sldId id="322" r:id="rId27"/>
    <p:sldId id="323" r:id="rId28"/>
    <p:sldId id="324" r:id="rId29"/>
    <p:sldId id="325" r:id="rId30"/>
    <p:sldId id="326" r:id="rId31"/>
    <p:sldId id="329" r:id="rId32"/>
    <p:sldId id="330" r:id="rId33"/>
    <p:sldId id="331" r:id="rId34"/>
    <p:sldId id="332" r:id="rId35"/>
    <p:sldId id="333" r:id="rId36"/>
    <p:sldId id="334" r:id="rId37"/>
    <p:sldId id="335" r:id="rId38"/>
    <p:sldId id="336" r:id="rId39"/>
    <p:sldId id="327" r:id="rId40"/>
    <p:sldId id="268" r:id="rId41"/>
    <p:sldId id="270" r:id="rId42"/>
    <p:sldId id="279" r:id="rId43"/>
    <p:sldId id="280" r:id="rId44"/>
    <p:sldId id="359" r:id="rId45"/>
    <p:sldId id="281" r:id="rId46"/>
    <p:sldId id="282" r:id="rId47"/>
    <p:sldId id="283" r:id="rId48"/>
    <p:sldId id="360" r:id="rId49"/>
    <p:sldId id="284" r:id="rId50"/>
    <p:sldId id="361" r:id="rId51"/>
    <p:sldId id="296" r:id="rId52"/>
    <p:sldId id="297" r:id="rId53"/>
    <p:sldId id="362" r:id="rId54"/>
    <p:sldId id="298" r:id="rId55"/>
    <p:sldId id="328" r:id="rId56"/>
    <p:sldId id="337" r:id="rId57"/>
    <p:sldId id="363" r:id="rId58"/>
    <p:sldId id="339" r:id="rId59"/>
    <p:sldId id="340" r:id="rId60"/>
    <p:sldId id="341" r:id="rId61"/>
    <p:sldId id="347" r:id="rId62"/>
    <p:sldId id="349" r:id="rId63"/>
    <p:sldId id="350" r:id="rId64"/>
    <p:sldId id="345" r:id="rId65"/>
    <p:sldId id="352" r:id="rId66"/>
    <p:sldId id="353" r:id="rId67"/>
    <p:sldId id="344" r:id="rId68"/>
    <p:sldId id="289" r:id="rId69"/>
    <p:sldId id="346" r:id="rId70"/>
    <p:sldId id="351" r:id="rId71"/>
    <p:sldId id="291" r:id="rId72"/>
    <p:sldId id="354" r:id="rId7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C6C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057" autoAdjust="0"/>
  </p:normalViewPr>
  <p:slideViewPr>
    <p:cSldViewPr>
      <p:cViewPr varScale="1">
        <p:scale>
          <a:sx n="65" d="100"/>
          <a:sy n="65" d="100"/>
        </p:scale>
        <p:origin x="-1314" y="-96"/>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197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725EAE-A9D3-4AA8-9362-C247AC0A90E6}" type="doc">
      <dgm:prSet loTypeId="urn:microsoft.com/office/officeart/2005/8/layout/process1" loCatId="process" qsTypeId="urn:microsoft.com/office/officeart/2005/8/quickstyle/simple1" qsCatId="simple" csTypeId="urn:microsoft.com/office/officeart/2005/8/colors/colorful5" csCatId="colorful" phldr="1"/>
      <dgm:spPr/>
    </dgm:pt>
    <dgm:pt modelId="{06276247-2CC5-4002-BC79-23B2D8B6DFDF}">
      <dgm:prSet phldrT="[Text]"/>
      <dgm:spPr/>
      <dgm:t>
        <a:bodyPr/>
        <a:lstStyle/>
        <a:p>
          <a:r>
            <a:rPr lang="en-US" dirty="0" smtClean="0"/>
            <a:t>Jesus sees individual</a:t>
          </a:r>
          <a:endParaRPr lang="en-US" dirty="0"/>
        </a:p>
      </dgm:t>
    </dgm:pt>
    <dgm:pt modelId="{B1736053-FA91-462C-98A9-F0561E72F4C5}" type="parTrans" cxnId="{AF7142B6-B5C9-4867-8CA9-E23BE4CECE9F}">
      <dgm:prSet/>
      <dgm:spPr/>
      <dgm:t>
        <a:bodyPr/>
        <a:lstStyle/>
        <a:p>
          <a:endParaRPr lang="en-US"/>
        </a:p>
      </dgm:t>
    </dgm:pt>
    <dgm:pt modelId="{748883E8-48D6-45DC-95D5-1B649EB27ECF}" type="sibTrans" cxnId="{AF7142B6-B5C9-4867-8CA9-E23BE4CECE9F}">
      <dgm:prSet/>
      <dgm:spPr/>
      <dgm:t>
        <a:bodyPr/>
        <a:lstStyle/>
        <a:p>
          <a:endParaRPr lang="en-US"/>
        </a:p>
      </dgm:t>
    </dgm:pt>
    <dgm:pt modelId="{4A62EB8B-4E33-40A9-9B63-21798E8AED8D}">
      <dgm:prSet phldrT="[Text]"/>
      <dgm:spPr/>
      <dgm:t>
        <a:bodyPr/>
        <a:lstStyle/>
        <a:p>
          <a:r>
            <a:rPr lang="en-US" dirty="0" smtClean="0"/>
            <a:t>Disciples</a:t>
          </a:r>
          <a:endParaRPr lang="en-US" dirty="0"/>
        </a:p>
      </dgm:t>
    </dgm:pt>
    <dgm:pt modelId="{2C4EAADE-4BF2-4664-A5D8-36902DBCEFC6}" type="parTrans" cxnId="{5E522A92-7505-4E4E-A3FD-61919F7A1B90}">
      <dgm:prSet/>
      <dgm:spPr/>
      <dgm:t>
        <a:bodyPr/>
        <a:lstStyle/>
        <a:p>
          <a:endParaRPr lang="en-US"/>
        </a:p>
      </dgm:t>
    </dgm:pt>
    <dgm:pt modelId="{49EC6D7C-1294-4904-8827-BAA86DEF8332}" type="sibTrans" cxnId="{5E522A92-7505-4E4E-A3FD-61919F7A1B90}">
      <dgm:prSet/>
      <dgm:spPr/>
      <dgm:t>
        <a:bodyPr/>
        <a:lstStyle/>
        <a:p>
          <a:endParaRPr lang="en-US"/>
        </a:p>
      </dgm:t>
    </dgm:pt>
    <dgm:pt modelId="{0F3D8934-38DB-4111-B5C9-AB53B00C2D50}" type="pres">
      <dgm:prSet presAssocID="{B6725EAE-A9D3-4AA8-9362-C247AC0A90E6}" presName="Name0" presStyleCnt="0">
        <dgm:presLayoutVars>
          <dgm:dir/>
          <dgm:resizeHandles val="exact"/>
        </dgm:presLayoutVars>
      </dgm:prSet>
      <dgm:spPr/>
    </dgm:pt>
    <dgm:pt modelId="{E19E7C15-947D-44DF-8AF6-CFB849734F33}" type="pres">
      <dgm:prSet presAssocID="{06276247-2CC5-4002-BC79-23B2D8B6DFDF}" presName="node" presStyleLbl="node1" presStyleIdx="0" presStyleCnt="2">
        <dgm:presLayoutVars>
          <dgm:bulletEnabled val="1"/>
        </dgm:presLayoutVars>
      </dgm:prSet>
      <dgm:spPr/>
      <dgm:t>
        <a:bodyPr/>
        <a:lstStyle/>
        <a:p>
          <a:endParaRPr lang="en-US"/>
        </a:p>
      </dgm:t>
    </dgm:pt>
    <dgm:pt modelId="{AC579C31-FAB8-4A9D-840C-3A43673D3D83}" type="pres">
      <dgm:prSet presAssocID="{748883E8-48D6-45DC-95D5-1B649EB27ECF}" presName="sibTrans" presStyleLbl="sibTrans2D1" presStyleIdx="0" presStyleCnt="1"/>
      <dgm:spPr/>
      <dgm:t>
        <a:bodyPr/>
        <a:lstStyle/>
        <a:p>
          <a:endParaRPr lang="en-US"/>
        </a:p>
      </dgm:t>
    </dgm:pt>
    <dgm:pt modelId="{D699E2EE-E630-49D9-B4F8-72D845DC082C}" type="pres">
      <dgm:prSet presAssocID="{748883E8-48D6-45DC-95D5-1B649EB27ECF}" presName="connectorText" presStyleLbl="sibTrans2D1" presStyleIdx="0" presStyleCnt="1"/>
      <dgm:spPr/>
      <dgm:t>
        <a:bodyPr/>
        <a:lstStyle/>
        <a:p>
          <a:endParaRPr lang="en-US"/>
        </a:p>
      </dgm:t>
    </dgm:pt>
    <dgm:pt modelId="{A0FF48F6-FE49-4085-92ED-CC12F01E5995}" type="pres">
      <dgm:prSet presAssocID="{4A62EB8B-4E33-40A9-9B63-21798E8AED8D}" presName="node" presStyleLbl="node1" presStyleIdx="1" presStyleCnt="2">
        <dgm:presLayoutVars>
          <dgm:bulletEnabled val="1"/>
        </dgm:presLayoutVars>
      </dgm:prSet>
      <dgm:spPr/>
      <dgm:t>
        <a:bodyPr/>
        <a:lstStyle/>
        <a:p>
          <a:endParaRPr lang="en-US"/>
        </a:p>
      </dgm:t>
    </dgm:pt>
  </dgm:ptLst>
  <dgm:cxnLst>
    <dgm:cxn modelId="{57765CB1-4585-4C78-B08B-176818628535}" type="presOf" srcId="{748883E8-48D6-45DC-95D5-1B649EB27ECF}" destId="{D699E2EE-E630-49D9-B4F8-72D845DC082C}" srcOrd="1" destOrd="0" presId="urn:microsoft.com/office/officeart/2005/8/layout/process1"/>
    <dgm:cxn modelId="{AF7142B6-B5C9-4867-8CA9-E23BE4CECE9F}" srcId="{B6725EAE-A9D3-4AA8-9362-C247AC0A90E6}" destId="{06276247-2CC5-4002-BC79-23B2D8B6DFDF}" srcOrd="0" destOrd="0" parTransId="{B1736053-FA91-462C-98A9-F0561E72F4C5}" sibTransId="{748883E8-48D6-45DC-95D5-1B649EB27ECF}"/>
    <dgm:cxn modelId="{5E522A92-7505-4E4E-A3FD-61919F7A1B90}" srcId="{B6725EAE-A9D3-4AA8-9362-C247AC0A90E6}" destId="{4A62EB8B-4E33-40A9-9B63-21798E8AED8D}" srcOrd="1" destOrd="0" parTransId="{2C4EAADE-4BF2-4664-A5D8-36902DBCEFC6}" sibTransId="{49EC6D7C-1294-4904-8827-BAA86DEF8332}"/>
    <dgm:cxn modelId="{362919F7-1E07-40A9-B942-B38AAB93E8F2}" type="presOf" srcId="{B6725EAE-A9D3-4AA8-9362-C247AC0A90E6}" destId="{0F3D8934-38DB-4111-B5C9-AB53B00C2D50}" srcOrd="0" destOrd="0" presId="urn:microsoft.com/office/officeart/2005/8/layout/process1"/>
    <dgm:cxn modelId="{476B301B-E267-46F1-A958-69E99BA5528E}" type="presOf" srcId="{4A62EB8B-4E33-40A9-9B63-21798E8AED8D}" destId="{A0FF48F6-FE49-4085-92ED-CC12F01E5995}" srcOrd="0" destOrd="0" presId="urn:microsoft.com/office/officeart/2005/8/layout/process1"/>
    <dgm:cxn modelId="{1A3475AF-9CDF-47C7-8CB8-C1CE469A7F4D}" type="presOf" srcId="{748883E8-48D6-45DC-95D5-1B649EB27ECF}" destId="{AC579C31-FAB8-4A9D-840C-3A43673D3D83}" srcOrd="0" destOrd="0" presId="urn:microsoft.com/office/officeart/2005/8/layout/process1"/>
    <dgm:cxn modelId="{6197C29A-7EA1-4D88-8DEC-E246DE23AA24}" type="presOf" srcId="{06276247-2CC5-4002-BC79-23B2D8B6DFDF}" destId="{E19E7C15-947D-44DF-8AF6-CFB849734F33}" srcOrd="0" destOrd="0" presId="urn:microsoft.com/office/officeart/2005/8/layout/process1"/>
    <dgm:cxn modelId="{0ADD5427-A8F4-4300-818B-15CABAFC4CE8}" type="presParOf" srcId="{0F3D8934-38DB-4111-B5C9-AB53B00C2D50}" destId="{E19E7C15-947D-44DF-8AF6-CFB849734F33}" srcOrd="0" destOrd="0" presId="urn:microsoft.com/office/officeart/2005/8/layout/process1"/>
    <dgm:cxn modelId="{4196E139-4C29-4B81-A7C0-6CB5F8CC10E0}" type="presParOf" srcId="{0F3D8934-38DB-4111-B5C9-AB53B00C2D50}" destId="{AC579C31-FAB8-4A9D-840C-3A43673D3D83}" srcOrd="1" destOrd="0" presId="urn:microsoft.com/office/officeart/2005/8/layout/process1"/>
    <dgm:cxn modelId="{A6A652CE-5758-4F2D-BBD5-E81F8B25B16C}" type="presParOf" srcId="{AC579C31-FAB8-4A9D-840C-3A43673D3D83}" destId="{D699E2EE-E630-49D9-B4F8-72D845DC082C}" srcOrd="0" destOrd="0" presId="urn:microsoft.com/office/officeart/2005/8/layout/process1"/>
    <dgm:cxn modelId="{38323836-B107-45AC-89EA-B1C667D09800}" type="presParOf" srcId="{0F3D8934-38DB-4111-B5C9-AB53B00C2D50}" destId="{A0FF48F6-FE49-4085-92ED-CC12F01E5995}"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67AD3-CDE4-4F88-87EC-C20C831DCAF8}" type="doc">
      <dgm:prSet loTypeId="urn:microsoft.com/office/officeart/2005/8/layout/process1" loCatId="process" qsTypeId="urn:microsoft.com/office/officeart/2005/8/quickstyle/simple1" qsCatId="simple" csTypeId="urn:microsoft.com/office/officeart/2005/8/colors/colorful1#1" csCatId="colorful" phldr="1"/>
      <dgm:spPr/>
    </dgm:pt>
    <dgm:pt modelId="{0A21E221-392E-4E0D-BDC9-C3DAE771582B}">
      <dgm:prSet phldrT="[Text]"/>
      <dgm:spPr/>
      <dgm:t>
        <a:bodyPr/>
        <a:lstStyle/>
        <a:p>
          <a:r>
            <a:rPr lang="en-US" dirty="0" smtClean="0"/>
            <a:t>We welcome</a:t>
          </a:r>
          <a:endParaRPr lang="en-US" dirty="0"/>
        </a:p>
      </dgm:t>
    </dgm:pt>
    <dgm:pt modelId="{AF9F0B19-8093-41F5-88B1-FEC39ECD451D}" type="parTrans" cxnId="{75888800-68D3-44CC-BE94-455FCA8A79D2}">
      <dgm:prSet/>
      <dgm:spPr/>
      <dgm:t>
        <a:bodyPr/>
        <a:lstStyle/>
        <a:p>
          <a:endParaRPr lang="en-US"/>
        </a:p>
      </dgm:t>
    </dgm:pt>
    <dgm:pt modelId="{B2F6299E-90BC-4E6D-8BB3-0BC5FCBB5FC9}" type="sibTrans" cxnId="{75888800-68D3-44CC-BE94-455FCA8A79D2}">
      <dgm:prSet/>
      <dgm:spPr/>
      <dgm:t>
        <a:bodyPr/>
        <a:lstStyle/>
        <a:p>
          <a:endParaRPr lang="en-US"/>
        </a:p>
      </dgm:t>
    </dgm:pt>
    <dgm:pt modelId="{8CF91122-896B-4037-818A-783F4EE8FB99}">
      <dgm:prSet phldrT="[Text]"/>
      <dgm:spPr/>
      <dgm:t>
        <a:bodyPr/>
        <a:lstStyle/>
        <a:p>
          <a:r>
            <a:rPr lang="en-US" dirty="0" smtClean="0"/>
            <a:t>Belonging</a:t>
          </a:r>
          <a:endParaRPr lang="en-US" dirty="0"/>
        </a:p>
      </dgm:t>
    </dgm:pt>
    <dgm:pt modelId="{23EC0ECA-29C6-42D2-92C9-26B6B761C9D8}" type="parTrans" cxnId="{6A63FA4B-ADB8-4857-AEA2-712176E888E0}">
      <dgm:prSet/>
      <dgm:spPr/>
      <dgm:t>
        <a:bodyPr/>
        <a:lstStyle/>
        <a:p>
          <a:endParaRPr lang="en-US"/>
        </a:p>
      </dgm:t>
    </dgm:pt>
    <dgm:pt modelId="{CC366264-A5A6-44B5-B705-04ABE255FB4F}" type="sibTrans" cxnId="{6A63FA4B-ADB8-4857-AEA2-712176E888E0}">
      <dgm:prSet/>
      <dgm:spPr/>
      <dgm:t>
        <a:bodyPr/>
        <a:lstStyle/>
        <a:p>
          <a:endParaRPr lang="en-US"/>
        </a:p>
      </dgm:t>
    </dgm:pt>
    <dgm:pt modelId="{01EE7A56-7051-453B-B06D-D9B661CFFB6B}">
      <dgm:prSet phldrT="[Text]"/>
      <dgm:spPr/>
      <dgm:t>
        <a:bodyPr/>
        <a:lstStyle/>
        <a:p>
          <a:r>
            <a:rPr lang="en-US" dirty="0" smtClean="0"/>
            <a:t>Disciples</a:t>
          </a:r>
          <a:endParaRPr lang="en-US" dirty="0"/>
        </a:p>
      </dgm:t>
    </dgm:pt>
    <dgm:pt modelId="{1D5A5C28-67FF-473D-8CF1-C550FA3CD0A8}" type="parTrans" cxnId="{55194ED0-7EE7-4690-B2D8-77A5417876E8}">
      <dgm:prSet/>
      <dgm:spPr/>
      <dgm:t>
        <a:bodyPr/>
        <a:lstStyle/>
        <a:p>
          <a:endParaRPr lang="en-US"/>
        </a:p>
      </dgm:t>
    </dgm:pt>
    <dgm:pt modelId="{F2EBE757-8947-47DB-AFE4-4CEE09A06B90}" type="sibTrans" cxnId="{55194ED0-7EE7-4690-B2D8-77A5417876E8}">
      <dgm:prSet/>
      <dgm:spPr/>
      <dgm:t>
        <a:bodyPr/>
        <a:lstStyle/>
        <a:p>
          <a:endParaRPr lang="en-US"/>
        </a:p>
      </dgm:t>
    </dgm:pt>
    <dgm:pt modelId="{F7E5D498-CB58-4187-9952-A45A097158DA}" type="pres">
      <dgm:prSet presAssocID="{69167AD3-CDE4-4F88-87EC-C20C831DCAF8}" presName="Name0" presStyleCnt="0">
        <dgm:presLayoutVars>
          <dgm:dir/>
          <dgm:resizeHandles val="exact"/>
        </dgm:presLayoutVars>
      </dgm:prSet>
      <dgm:spPr/>
    </dgm:pt>
    <dgm:pt modelId="{E3E8B9F2-75A5-4A16-9E4E-842CEFD67694}" type="pres">
      <dgm:prSet presAssocID="{0A21E221-392E-4E0D-BDC9-C3DAE771582B}" presName="node" presStyleLbl="node1" presStyleIdx="0" presStyleCnt="3">
        <dgm:presLayoutVars>
          <dgm:bulletEnabled val="1"/>
        </dgm:presLayoutVars>
      </dgm:prSet>
      <dgm:spPr/>
      <dgm:t>
        <a:bodyPr/>
        <a:lstStyle/>
        <a:p>
          <a:endParaRPr lang="en-US"/>
        </a:p>
      </dgm:t>
    </dgm:pt>
    <dgm:pt modelId="{E2FB8577-F2C8-470C-B6F8-ECADC539FCD9}" type="pres">
      <dgm:prSet presAssocID="{B2F6299E-90BC-4E6D-8BB3-0BC5FCBB5FC9}" presName="sibTrans" presStyleLbl="sibTrans2D1" presStyleIdx="0" presStyleCnt="2"/>
      <dgm:spPr/>
      <dgm:t>
        <a:bodyPr/>
        <a:lstStyle/>
        <a:p>
          <a:endParaRPr lang="en-US"/>
        </a:p>
      </dgm:t>
    </dgm:pt>
    <dgm:pt modelId="{6E254FBA-937E-43D5-BDAE-EA3AA012327F}" type="pres">
      <dgm:prSet presAssocID="{B2F6299E-90BC-4E6D-8BB3-0BC5FCBB5FC9}" presName="connectorText" presStyleLbl="sibTrans2D1" presStyleIdx="0" presStyleCnt="2"/>
      <dgm:spPr/>
      <dgm:t>
        <a:bodyPr/>
        <a:lstStyle/>
        <a:p>
          <a:endParaRPr lang="en-US"/>
        </a:p>
      </dgm:t>
    </dgm:pt>
    <dgm:pt modelId="{7E1B8B61-8219-497B-85B7-916C20D8841C}" type="pres">
      <dgm:prSet presAssocID="{8CF91122-896B-4037-818A-783F4EE8FB99}" presName="node" presStyleLbl="node1" presStyleIdx="1" presStyleCnt="3" custScaleY="108371">
        <dgm:presLayoutVars>
          <dgm:bulletEnabled val="1"/>
        </dgm:presLayoutVars>
      </dgm:prSet>
      <dgm:spPr/>
      <dgm:t>
        <a:bodyPr/>
        <a:lstStyle/>
        <a:p>
          <a:endParaRPr lang="en-US"/>
        </a:p>
      </dgm:t>
    </dgm:pt>
    <dgm:pt modelId="{4E200DA6-87D5-4C6B-BAE1-2CEB41875B1E}" type="pres">
      <dgm:prSet presAssocID="{CC366264-A5A6-44B5-B705-04ABE255FB4F}" presName="sibTrans" presStyleLbl="sibTrans2D1" presStyleIdx="1" presStyleCnt="2"/>
      <dgm:spPr/>
      <dgm:t>
        <a:bodyPr/>
        <a:lstStyle/>
        <a:p>
          <a:endParaRPr lang="en-US"/>
        </a:p>
      </dgm:t>
    </dgm:pt>
    <dgm:pt modelId="{D21B028F-57D4-4103-8FAB-307E6312E958}" type="pres">
      <dgm:prSet presAssocID="{CC366264-A5A6-44B5-B705-04ABE255FB4F}" presName="connectorText" presStyleLbl="sibTrans2D1" presStyleIdx="1" presStyleCnt="2"/>
      <dgm:spPr/>
      <dgm:t>
        <a:bodyPr/>
        <a:lstStyle/>
        <a:p>
          <a:endParaRPr lang="en-US"/>
        </a:p>
      </dgm:t>
    </dgm:pt>
    <dgm:pt modelId="{D0172FBD-1C34-4349-9AB3-9141A1A6BCFC}" type="pres">
      <dgm:prSet presAssocID="{01EE7A56-7051-453B-B06D-D9B661CFFB6B}" presName="node" presStyleLbl="node1" presStyleIdx="2" presStyleCnt="3">
        <dgm:presLayoutVars>
          <dgm:bulletEnabled val="1"/>
        </dgm:presLayoutVars>
      </dgm:prSet>
      <dgm:spPr/>
      <dgm:t>
        <a:bodyPr/>
        <a:lstStyle/>
        <a:p>
          <a:endParaRPr lang="en-US"/>
        </a:p>
      </dgm:t>
    </dgm:pt>
  </dgm:ptLst>
  <dgm:cxnLst>
    <dgm:cxn modelId="{6A63FA4B-ADB8-4857-AEA2-712176E888E0}" srcId="{69167AD3-CDE4-4F88-87EC-C20C831DCAF8}" destId="{8CF91122-896B-4037-818A-783F4EE8FB99}" srcOrd="1" destOrd="0" parTransId="{23EC0ECA-29C6-42D2-92C9-26B6B761C9D8}" sibTransId="{CC366264-A5A6-44B5-B705-04ABE255FB4F}"/>
    <dgm:cxn modelId="{91280E21-758F-468C-821E-C71941B423F0}" type="presOf" srcId="{CC366264-A5A6-44B5-B705-04ABE255FB4F}" destId="{D21B028F-57D4-4103-8FAB-307E6312E958}" srcOrd="1" destOrd="0" presId="urn:microsoft.com/office/officeart/2005/8/layout/process1"/>
    <dgm:cxn modelId="{75888800-68D3-44CC-BE94-455FCA8A79D2}" srcId="{69167AD3-CDE4-4F88-87EC-C20C831DCAF8}" destId="{0A21E221-392E-4E0D-BDC9-C3DAE771582B}" srcOrd="0" destOrd="0" parTransId="{AF9F0B19-8093-41F5-88B1-FEC39ECD451D}" sibTransId="{B2F6299E-90BC-4E6D-8BB3-0BC5FCBB5FC9}"/>
    <dgm:cxn modelId="{850520D1-AFFE-49EC-A014-ED2DF1B8BC72}" type="presOf" srcId="{B2F6299E-90BC-4E6D-8BB3-0BC5FCBB5FC9}" destId="{E2FB8577-F2C8-470C-B6F8-ECADC539FCD9}" srcOrd="0" destOrd="0" presId="urn:microsoft.com/office/officeart/2005/8/layout/process1"/>
    <dgm:cxn modelId="{E986775D-F93F-4ACB-9011-4360EDB4D0A7}" type="presOf" srcId="{B2F6299E-90BC-4E6D-8BB3-0BC5FCBB5FC9}" destId="{6E254FBA-937E-43D5-BDAE-EA3AA012327F}" srcOrd="1" destOrd="0" presId="urn:microsoft.com/office/officeart/2005/8/layout/process1"/>
    <dgm:cxn modelId="{EA74CD9C-362C-4B16-A57C-B3FEB4ED5EE4}" type="presOf" srcId="{CC366264-A5A6-44B5-B705-04ABE255FB4F}" destId="{4E200DA6-87D5-4C6B-BAE1-2CEB41875B1E}" srcOrd="0" destOrd="0" presId="urn:microsoft.com/office/officeart/2005/8/layout/process1"/>
    <dgm:cxn modelId="{EBB0AAB2-00AE-4F84-9952-0EC7DA228138}" type="presOf" srcId="{0A21E221-392E-4E0D-BDC9-C3DAE771582B}" destId="{E3E8B9F2-75A5-4A16-9E4E-842CEFD67694}" srcOrd="0" destOrd="0" presId="urn:microsoft.com/office/officeart/2005/8/layout/process1"/>
    <dgm:cxn modelId="{E1A239B2-1B63-4A5F-98CF-84AAEFF05F5A}" type="presOf" srcId="{8CF91122-896B-4037-818A-783F4EE8FB99}" destId="{7E1B8B61-8219-497B-85B7-916C20D8841C}" srcOrd="0" destOrd="0" presId="urn:microsoft.com/office/officeart/2005/8/layout/process1"/>
    <dgm:cxn modelId="{55194ED0-7EE7-4690-B2D8-77A5417876E8}" srcId="{69167AD3-CDE4-4F88-87EC-C20C831DCAF8}" destId="{01EE7A56-7051-453B-B06D-D9B661CFFB6B}" srcOrd="2" destOrd="0" parTransId="{1D5A5C28-67FF-473D-8CF1-C550FA3CD0A8}" sibTransId="{F2EBE757-8947-47DB-AFE4-4CEE09A06B90}"/>
    <dgm:cxn modelId="{BF79AB89-A6AB-4327-9845-28D3C926E184}" type="presOf" srcId="{01EE7A56-7051-453B-B06D-D9B661CFFB6B}" destId="{D0172FBD-1C34-4349-9AB3-9141A1A6BCFC}" srcOrd="0" destOrd="0" presId="urn:microsoft.com/office/officeart/2005/8/layout/process1"/>
    <dgm:cxn modelId="{56466E32-8FC7-4AB8-B717-A5999F8687E4}" type="presOf" srcId="{69167AD3-CDE4-4F88-87EC-C20C831DCAF8}" destId="{F7E5D498-CB58-4187-9952-A45A097158DA}" srcOrd="0" destOrd="0" presId="urn:microsoft.com/office/officeart/2005/8/layout/process1"/>
    <dgm:cxn modelId="{9C3A7878-C1C0-4EF2-A9D2-1707D6396E53}" type="presParOf" srcId="{F7E5D498-CB58-4187-9952-A45A097158DA}" destId="{E3E8B9F2-75A5-4A16-9E4E-842CEFD67694}" srcOrd="0" destOrd="0" presId="urn:microsoft.com/office/officeart/2005/8/layout/process1"/>
    <dgm:cxn modelId="{EBAFFD4A-BD96-4187-98A5-22EB21FDADD3}" type="presParOf" srcId="{F7E5D498-CB58-4187-9952-A45A097158DA}" destId="{E2FB8577-F2C8-470C-B6F8-ECADC539FCD9}" srcOrd="1" destOrd="0" presId="urn:microsoft.com/office/officeart/2005/8/layout/process1"/>
    <dgm:cxn modelId="{5694D9E9-E4A6-468A-BEFC-6F11D7426755}" type="presParOf" srcId="{E2FB8577-F2C8-470C-B6F8-ECADC539FCD9}" destId="{6E254FBA-937E-43D5-BDAE-EA3AA012327F}" srcOrd="0" destOrd="0" presId="urn:microsoft.com/office/officeart/2005/8/layout/process1"/>
    <dgm:cxn modelId="{29DD0C6D-BDF3-4BC8-92E7-9CF1140AF745}" type="presParOf" srcId="{F7E5D498-CB58-4187-9952-A45A097158DA}" destId="{7E1B8B61-8219-497B-85B7-916C20D8841C}" srcOrd="2" destOrd="0" presId="urn:microsoft.com/office/officeart/2005/8/layout/process1"/>
    <dgm:cxn modelId="{D00C441A-3D02-4E3D-98B7-88F544A0E17F}" type="presParOf" srcId="{F7E5D498-CB58-4187-9952-A45A097158DA}" destId="{4E200DA6-87D5-4C6B-BAE1-2CEB41875B1E}" srcOrd="3" destOrd="0" presId="urn:microsoft.com/office/officeart/2005/8/layout/process1"/>
    <dgm:cxn modelId="{D3D4A0C5-AA28-49F5-8967-76943141CD47}" type="presParOf" srcId="{4E200DA6-87D5-4C6B-BAE1-2CEB41875B1E}" destId="{D21B028F-57D4-4103-8FAB-307E6312E958}" srcOrd="0" destOrd="0" presId="urn:microsoft.com/office/officeart/2005/8/layout/process1"/>
    <dgm:cxn modelId="{3DE0D7C1-EFD8-4C0D-9E65-CEC3D2E57BC1}" type="presParOf" srcId="{F7E5D498-CB58-4187-9952-A45A097158DA}" destId="{D0172FBD-1C34-4349-9AB3-9141A1A6BCFC}" srcOrd="4" destOrd="0" presId="urn:microsoft.com/office/officeart/2005/8/layout/process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009974-297D-48A2-9AD8-810F5A607B2F}" type="doc">
      <dgm:prSet loTypeId="urn:microsoft.com/office/officeart/2005/8/layout/hProcess9" loCatId="process" qsTypeId="urn:microsoft.com/office/officeart/2005/8/quickstyle/simple1" qsCatId="simple" csTypeId="urn:microsoft.com/office/officeart/2005/8/colors/colorful2" csCatId="colorful" phldr="1"/>
      <dgm:spPr/>
    </dgm:pt>
    <dgm:pt modelId="{7D1B3FDA-6637-4DEF-A8DB-EF867B3A2060}">
      <dgm:prSet phldrT="[Text]"/>
      <dgm:spPr/>
      <dgm:t>
        <a:bodyPr/>
        <a:lstStyle/>
        <a:p>
          <a:r>
            <a:rPr lang="en-US" dirty="0" smtClean="0">
              <a:solidFill>
                <a:schemeClr val="accent6">
                  <a:lumMod val="60000"/>
                  <a:lumOff val="40000"/>
                </a:schemeClr>
              </a:solidFill>
            </a:rPr>
            <a:t>Belief</a:t>
          </a:r>
          <a:endParaRPr lang="en-US" dirty="0">
            <a:solidFill>
              <a:schemeClr val="accent6">
                <a:lumMod val="60000"/>
                <a:lumOff val="40000"/>
              </a:schemeClr>
            </a:solidFill>
          </a:endParaRPr>
        </a:p>
      </dgm:t>
    </dgm:pt>
    <dgm:pt modelId="{6E0BBEFC-7710-48B4-AEFC-767628CA3561}" type="parTrans" cxnId="{6A6F3D9C-9F57-4A3E-8E33-C58CDF7DDDA0}">
      <dgm:prSet/>
      <dgm:spPr/>
      <dgm:t>
        <a:bodyPr/>
        <a:lstStyle/>
        <a:p>
          <a:endParaRPr lang="en-US"/>
        </a:p>
      </dgm:t>
    </dgm:pt>
    <dgm:pt modelId="{F1071BE8-B8FE-467F-9758-EC2ECE99919B}" type="sibTrans" cxnId="{6A6F3D9C-9F57-4A3E-8E33-C58CDF7DDDA0}">
      <dgm:prSet/>
      <dgm:spPr/>
      <dgm:t>
        <a:bodyPr/>
        <a:lstStyle/>
        <a:p>
          <a:endParaRPr lang="en-US"/>
        </a:p>
      </dgm:t>
    </dgm:pt>
    <dgm:pt modelId="{710E179C-DE84-4880-B918-E93BABC8097C}">
      <dgm:prSet phldrT="[Text]"/>
      <dgm:spPr/>
      <dgm:t>
        <a:bodyPr/>
        <a:lstStyle/>
        <a:p>
          <a:r>
            <a:rPr lang="en-US" dirty="0" smtClean="0">
              <a:solidFill>
                <a:schemeClr val="accent6">
                  <a:lumMod val="20000"/>
                  <a:lumOff val="80000"/>
                </a:schemeClr>
              </a:solidFill>
            </a:rPr>
            <a:t>Behavior</a:t>
          </a:r>
          <a:endParaRPr lang="en-US" dirty="0">
            <a:solidFill>
              <a:schemeClr val="accent6">
                <a:lumMod val="20000"/>
                <a:lumOff val="80000"/>
              </a:schemeClr>
            </a:solidFill>
          </a:endParaRPr>
        </a:p>
      </dgm:t>
    </dgm:pt>
    <dgm:pt modelId="{6B28E0A6-1FEC-4DDF-B2CC-B14608B931D4}" type="parTrans" cxnId="{A07F932F-0F39-4C67-8226-C2F02EA8A895}">
      <dgm:prSet/>
      <dgm:spPr/>
      <dgm:t>
        <a:bodyPr/>
        <a:lstStyle/>
        <a:p>
          <a:endParaRPr lang="en-US"/>
        </a:p>
      </dgm:t>
    </dgm:pt>
    <dgm:pt modelId="{EC3DA8BC-034C-4BF8-B594-079EACC2C6BB}" type="sibTrans" cxnId="{A07F932F-0F39-4C67-8226-C2F02EA8A895}">
      <dgm:prSet/>
      <dgm:spPr/>
      <dgm:t>
        <a:bodyPr/>
        <a:lstStyle/>
        <a:p>
          <a:endParaRPr lang="en-US"/>
        </a:p>
      </dgm:t>
    </dgm:pt>
    <dgm:pt modelId="{F4E3DFA0-FEC9-4ACF-A678-A40389036953}">
      <dgm:prSet phldrT="[Text]"/>
      <dgm:spPr/>
      <dgm:t>
        <a:bodyPr/>
        <a:lstStyle/>
        <a:p>
          <a:r>
            <a:rPr lang="en-US" dirty="0" smtClean="0">
              <a:solidFill>
                <a:schemeClr val="accent6">
                  <a:lumMod val="20000"/>
                  <a:lumOff val="80000"/>
                </a:schemeClr>
              </a:solidFill>
            </a:rPr>
            <a:t>Belonging</a:t>
          </a:r>
          <a:endParaRPr lang="en-US" dirty="0">
            <a:solidFill>
              <a:schemeClr val="accent6">
                <a:lumMod val="20000"/>
                <a:lumOff val="80000"/>
              </a:schemeClr>
            </a:solidFill>
          </a:endParaRPr>
        </a:p>
      </dgm:t>
    </dgm:pt>
    <dgm:pt modelId="{D181B188-50AA-4C4C-A895-26CFC4075BDA}" type="parTrans" cxnId="{D43905A1-2D12-48D8-874A-3FB29FA835E6}">
      <dgm:prSet/>
      <dgm:spPr/>
      <dgm:t>
        <a:bodyPr/>
        <a:lstStyle/>
        <a:p>
          <a:endParaRPr lang="en-US"/>
        </a:p>
      </dgm:t>
    </dgm:pt>
    <dgm:pt modelId="{00189D65-D1A5-4415-8A49-9D2A3BDBE89E}" type="sibTrans" cxnId="{D43905A1-2D12-48D8-874A-3FB29FA835E6}">
      <dgm:prSet/>
      <dgm:spPr/>
      <dgm:t>
        <a:bodyPr/>
        <a:lstStyle/>
        <a:p>
          <a:endParaRPr lang="en-US"/>
        </a:p>
      </dgm:t>
    </dgm:pt>
    <dgm:pt modelId="{917B899A-16E9-4F01-9CB6-537CB3E8D84C}" type="pres">
      <dgm:prSet presAssocID="{1E009974-297D-48A2-9AD8-810F5A607B2F}" presName="CompostProcess" presStyleCnt="0">
        <dgm:presLayoutVars>
          <dgm:dir/>
          <dgm:resizeHandles val="exact"/>
        </dgm:presLayoutVars>
      </dgm:prSet>
      <dgm:spPr/>
    </dgm:pt>
    <dgm:pt modelId="{980D4119-6D7A-414D-89E4-A4BFE6F32EE5}" type="pres">
      <dgm:prSet presAssocID="{1E009974-297D-48A2-9AD8-810F5A607B2F}" presName="arrow" presStyleLbl="bgShp" presStyleIdx="0" presStyleCnt="1"/>
      <dgm:spPr/>
    </dgm:pt>
    <dgm:pt modelId="{8BAF1688-FEFB-4288-AFE3-594448609C58}" type="pres">
      <dgm:prSet presAssocID="{1E009974-297D-48A2-9AD8-810F5A607B2F}" presName="linearProcess" presStyleCnt="0"/>
      <dgm:spPr/>
    </dgm:pt>
    <dgm:pt modelId="{F924FCEC-1F67-4F97-B57D-D993F4143D54}" type="pres">
      <dgm:prSet presAssocID="{7D1B3FDA-6637-4DEF-A8DB-EF867B3A2060}" presName="textNode" presStyleLbl="node1" presStyleIdx="0" presStyleCnt="3">
        <dgm:presLayoutVars>
          <dgm:bulletEnabled val="1"/>
        </dgm:presLayoutVars>
      </dgm:prSet>
      <dgm:spPr/>
      <dgm:t>
        <a:bodyPr/>
        <a:lstStyle/>
        <a:p>
          <a:endParaRPr lang="en-US"/>
        </a:p>
      </dgm:t>
    </dgm:pt>
    <dgm:pt modelId="{ABA0EC19-9EC0-4E4F-B26D-23526C237B31}" type="pres">
      <dgm:prSet presAssocID="{F1071BE8-B8FE-467F-9758-EC2ECE99919B}" presName="sibTrans" presStyleCnt="0"/>
      <dgm:spPr/>
    </dgm:pt>
    <dgm:pt modelId="{74947198-9A9C-4D03-96B9-A6A579F283A6}" type="pres">
      <dgm:prSet presAssocID="{710E179C-DE84-4880-B918-E93BABC8097C}" presName="textNode" presStyleLbl="node1" presStyleIdx="1" presStyleCnt="3">
        <dgm:presLayoutVars>
          <dgm:bulletEnabled val="1"/>
        </dgm:presLayoutVars>
      </dgm:prSet>
      <dgm:spPr/>
      <dgm:t>
        <a:bodyPr/>
        <a:lstStyle/>
        <a:p>
          <a:endParaRPr lang="en-US"/>
        </a:p>
      </dgm:t>
    </dgm:pt>
    <dgm:pt modelId="{53B952D5-2E4F-4969-8C74-F194414416EC}" type="pres">
      <dgm:prSet presAssocID="{EC3DA8BC-034C-4BF8-B594-079EACC2C6BB}" presName="sibTrans" presStyleCnt="0"/>
      <dgm:spPr/>
    </dgm:pt>
    <dgm:pt modelId="{7E089012-EA09-4161-8FD6-E896AB8F4340}" type="pres">
      <dgm:prSet presAssocID="{F4E3DFA0-FEC9-4ACF-A678-A40389036953}" presName="textNode" presStyleLbl="node1" presStyleIdx="2" presStyleCnt="3">
        <dgm:presLayoutVars>
          <dgm:bulletEnabled val="1"/>
        </dgm:presLayoutVars>
      </dgm:prSet>
      <dgm:spPr/>
      <dgm:t>
        <a:bodyPr/>
        <a:lstStyle/>
        <a:p>
          <a:endParaRPr lang="en-US"/>
        </a:p>
      </dgm:t>
    </dgm:pt>
  </dgm:ptLst>
  <dgm:cxnLst>
    <dgm:cxn modelId="{C1A6207A-5D8E-4826-9FA2-0A21863A0119}" type="presOf" srcId="{F4E3DFA0-FEC9-4ACF-A678-A40389036953}" destId="{7E089012-EA09-4161-8FD6-E896AB8F4340}" srcOrd="0" destOrd="0" presId="urn:microsoft.com/office/officeart/2005/8/layout/hProcess9"/>
    <dgm:cxn modelId="{BCCEBA51-622A-412D-B42F-7F8FBDA043C2}" type="presOf" srcId="{7D1B3FDA-6637-4DEF-A8DB-EF867B3A2060}" destId="{F924FCEC-1F67-4F97-B57D-D993F4143D54}" srcOrd="0" destOrd="0" presId="urn:microsoft.com/office/officeart/2005/8/layout/hProcess9"/>
    <dgm:cxn modelId="{F5188E29-403F-4C4A-85EF-0CD41F0B5ADC}" type="presOf" srcId="{710E179C-DE84-4880-B918-E93BABC8097C}" destId="{74947198-9A9C-4D03-96B9-A6A579F283A6}" srcOrd="0" destOrd="0" presId="urn:microsoft.com/office/officeart/2005/8/layout/hProcess9"/>
    <dgm:cxn modelId="{95DA396F-4DFC-472A-A298-E57975F8E53B}" type="presOf" srcId="{1E009974-297D-48A2-9AD8-810F5A607B2F}" destId="{917B899A-16E9-4F01-9CB6-537CB3E8D84C}" srcOrd="0" destOrd="0" presId="urn:microsoft.com/office/officeart/2005/8/layout/hProcess9"/>
    <dgm:cxn modelId="{6A6F3D9C-9F57-4A3E-8E33-C58CDF7DDDA0}" srcId="{1E009974-297D-48A2-9AD8-810F5A607B2F}" destId="{7D1B3FDA-6637-4DEF-A8DB-EF867B3A2060}" srcOrd="0" destOrd="0" parTransId="{6E0BBEFC-7710-48B4-AEFC-767628CA3561}" sibTransId="{F1071BE8-B8FE-467F-9758-EC2ECE99919B}"/>
    <dgm:cxn modelId="{A07F932F-0F39-4C67-8226-C2F02EA8A895}" srcId="{1E009974-297D-48A2-9AD8-810F5A607B2F}" destId="{710E179C-DE84-4880-B918-E93BABC8097C}" srcOrd="1" destOrd="0" parTransId="{6B28E0A6-1FEC-4DDF-B2CC-B14608B931D4}" sibTransId="{EC3DA8BC-034C-4BF8-B594-079EACC2C6BB}"/>
    <dgm:cxn modelId="{D43905A1-2D12-48D8-874A-3FB29FA835E6}" srcId="{1E009974-297D-48A2-9AD8-810F5A607B2F}" destId="{F4E3DFA0-FEC9-4ACF-A678-A40389036953}" srcOrd="2" destOrd="0" parTransId="{D181B188-50AA-4C4C-A895-26CFC4075BDA}" sibTransId="{00189D65-D1A5-4415-8A49-9D2A3BDBE89E}"/>
    <dgm:cxn modelId="{BF2A6922-3688-4D9F-9B5D-422FA6A9B340}" type="presParOf" srcId="{917B899A-16E9-4F01-9CB6-537CB3E8D84C}" destId="{980D4119-6D7A-414D-89E4-A4BFE6F32EE5}" srcOrd="0" destOrd="0" presId="urn:microsoft.com/office/officeart/2005/8/layout/hProcess9"/>
    <dgm:cxn modelId="{32166C62-13A5-494E-9674-CF9419B27CDD}" type="presParOf" srcId="{917B899A-16E9-4F01-9CB6-537CB3E8D84C}" destId="{8BAF1688-FEFB-4288-AFE3-594448609C58}" srcOrd="1" destOrd="0" presId="urn:microsoft.com/office/officeart/2005/8/layout/hProcess9"/>
    <dgm:cxn modelId="{B163DFA6-3AC0-4241-9439-19C77A388198}" type="presParOf" srcId="{8BAF1688-FEFB-4288-AFE3-594448609C58}" destId="{F924FCEC-1F67-4F97-B57D-D993F4143D54}" srcOrd="0" destOrd="0" presId="urn:microsoft.com/office/officeart/2005/8/layout/hProcess9"/>
    <dgm:cxn modelId="{971F8EE3-500E-43B1-8494-6FEE1D270F98}" type="presParOf" srcId="{8BAF1688-FEFB-4288-AFE3-594448609C58}" destId="{ABA0EC19-9EC0-4E4F-B26D-23526C237B31}" srcOrd="1" destOrd="0" presId="urn:microsoft.com/office/officeart/2005/8/layout/hProcess9"/>
    <dgm:cxn modelId="{A0C94FC8-9F6F-42F6-8020-E1E6DE54205E}" type="presParOf" srcId="{8BAF1688-FEFB-4288-AFE3-594448609C58}" destId="{74947198-9A9C-4D03-96B9-A6A579F283A6}" srcOrd="2" destOrd="0" presId="urn:microsoft.com/office/officeart/2005/8/layout/hProcess9"/>
    <dgm:cxn modelId="{F49B86D8-2C56-41D4-9B7E-93E6792256EA}" type="presParOf" srcId="{8BAF1688-FEFB-4288-AFE3-594448609C58}" destId="{53B952D5-2E4F-4969-8C74-F194414416EC}" srcOrd="3" destOrd="0" presId="urn:microsoft.com/office/officeart/2005/8/layout/hProcess9"/>
    <dgm:cxn modelId="{4D906093-CC4E-4A93-A6BC-7ABEB26125EB}" type="presParOf" srcId="{8BAF1688-FEFB-4288-AFE3-594448609C58}" destId="{7E089012-EA09-4161-8FD6-E896AB8F434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09974-297D-48A2-9AD8-810F5A607B2F}" type="doc">
      <dgm:prSet loTypeId="urn:microsoft.com/office/officeart/2005/8/layout/hProcess9" loCatId="process" qsTypeId="urn:microsoft.com/office/officeart/2005/8/quickstyle/simple1" qsCatId="simple" csTypeId="urn:microsoft.com/office/officeart/2005/8/colors/colorful2" csCatId="colorful" phldr="1"/>
      <dgm:spPr/>
    </dgm:pt>
    <dgm:pt modelId="{7D1B3FDA-6637-4DEF-A8DB-EF867B3A2060}">
      <dgm:prSet phldrT="[Text]"/>
      <dgm:spPr/>
      <dgm:t>
        <a:bodyPr/>
        <a:lstStyle/>
        <a:p>
          <a:r>
            <a:rPr lang="en-US" dirty="0" smtClean="0">
              <a:solidFill>
                <a:schemeClr val="accent6">
                  <a:lumMod val="60000"/>
                  <a:lumOff val="40000"/>
                </a:schemeClr>
              </a:solidFill>
            </a:rPr>
            <a:t>Belief</a:t>
          </a:r>
          <a:endParaRPr lang="en-US" dirty="0">
            <a:solidFill>
              <a:schemeClr val="accent6">
                <a:lumMod val="60000"/>
                <a:lumOff val="40000"/>
              </a:schemeClr>
            </a:solidFill>
          </a:endParaRPr>
        </a:p>
      </dgm:t>
    </dgm:pt>
    <dgm:pt modelId="{6E0BBEFC-7710-48B4-AEFC-767628CA3561}" type="parTrans" cxnId="{6A6F3D9C-9F57-4A3E-8E33-C58CDF7DDDA0}">
      <dgm:prSet/>
      <dgm:spPr/>
      <dgm:t>
        <a:bodyPr/>
        <a:lstStyle/>
        <a:p>
          <a:endParaRPr lang="en-US"/>
        </a:p>
      </dgm:t>
    </dgm:pt>
    <dgm:pt modelId="{F1071BE8-B8FE-467F-9758-EC2ECE99919B}" type="sibTrans" cxnId="{6A6F3D9C-9F57-4A3E-8E33-C58CDF7DDDA0}">
      <dgm:prSet/>
      <dgm:spPr/>
      <dgm:t>
        <a:bodyPr/>
        <a:lstStyle/>
        <a:p>
          <a:endParaRPr lang="en-US"/>
        </a:p>
      </dgm:t>
    </dgm:pt>
    <dgm:pt modelId="{710E179C-DE84-4880-B918-E93BABC8097C}">
      <dgm:prSet phldrT="[Text]"/>
      <dgm:spPr/>
      <dgm:t>
        <a:bodyPr/>
        <a:lstStyle/>
        <a:p>
          <a:r>
            <a:rPr lang="en-US" dirty="0" smtClean="0">
              <a:solidFill>
                <a:schemeClr val="accent6">
                  <a:lumMod val="20000"/>
                  <a:lumOff val="80000"/>
                </a:schemeClr>
              </a:solidFill>
            </a:rPr>
            <a:t>Behavior</a:t>
          </a:r>
          <a:endParaRPr lang="en-US" dirty="0">
            <a:solidFill>
              <a:schemeClr val="accent6">
                <a:lumMod val="20000"/>
                <a:lumOff val="80000"/>
              </a:schemeClr>
            </a:solidFill>
          </a:endParaRPr>
        </a:p>
      </dgm:t>
    </dgm:pt>
    <dgm:pt modelId="{6B28E0A6-1FEC-4DDF-B2CC-B14608B931D4}" type="parTrans" cxnId="{A07F932F-0F39-4C67-8226-C2F02EA8A895}">
      <dgm:prSet/>
      <dgm:spPr/>
      <dgm:t>
        <a:bodyPr/>
        <a:lstStyle/>
        <a:p>
          <a:endParaRPr lang="en-US"/>
        </a:p>
      </dgm:t>
    </dgm:pt>
    <dgm:pt modelId="{EC3DA8BC-034C-4BF8-B594-079EACC2C6BB}" type="sibTrans" cxnId="{A07F932F-0F39-4C67-8226-C2F02EA8A895}">
      <dgm:prSet/>
      <dgm:spPr/>
      <dgm:t>
        <a:bodyPr/>
        <a:lstStyle/>
        <a:p>
          <a:endParaRPr lang="en-US"/>
        </a:p>
      </dgm:t>
    </dgm:pt>
    <dgm:pt modelId="{F4E3DFA0-FEC9-4ACF-A678-A40389036953}">
      <dgm:prSet phldrT="[Text]"/>
      <dgm:spPr/>
      <dgm:t>
        <a:bodyPr/>
        <a:lstStyle/>
        <a:p>
          <a:r>
            <a:rPr lang="en-US" dirty="0" smtClean="0">
              <a:solidFill>
                <a:schemeClr val="accent6">
                  <a:lumMod val="20000"/>
                  <a:lumOff val="80000"/>
                </a:schemeClr>
              </a:solidFill>
            </a:rPr>
            <a:t>Belonging</a:t>
          </a:r>
          <a:endParaRPr lang="en-US" dirty="0">
            <a:solidFill>
              <a:schemeClr val="accent6">
                <a:lumMod val="20000"/>
                <a:lumOff val="80000"/>
              </a:schemeClr>
            </a:solidFill>
          </a:endParaRPr>
        </a:p>
      </dgm:t>
    </dgm:pt>
    <dgm:pt modelId="{D181B188-50AA-4C4C-A895-26CFC4075BDA}" type="parTrans" cxnId="{D43905A1-2D12-48D8-874A-3FB29FA835E6}">
      <dgm:prSet/>
      <dgm:spPr/>
      <dgm:t>
        <a:bodyPr/>
        <a:lstStyle/>
        <a:p>
          <a:endParaRPr lang="en-US"/>
        </a:p>
      </dgm:t>
    </dgm:pt>
    <dgm:pt modelId="{00189D65-D1A5-4415-8A49-9D2A3BDBE89E}" type="sibTrans" cxnId="{D43905A1-2D12-48D8-874A-3FB29FA835E6}">
      <dgm:prSet/>
      <dgm:spPr/>
      <dgm:t>
        <a:bodyPr/>
        <a:lstStyle/>
        <a:p>
          <a:endParaRPr lang="en-US"/>
        </a:p>
      </dgm:t>
    </dgm:pt>
    <dgm:pt modelId="{917B899A-16E9-4F01-9CB6-537CB3E8D84C}" type="pres">
      <dgm:prSet presAssocID="{1E009974-297D-48A2-9AD8-810F5A607B2F}" presName="CompostProcess" presStyleCnt="0">
        <dgm:presLayoutVars>
          <dgm:dir/>
          <dgm:resizeHandles val="exact"/>
        </dgm:presLayoutVars>
      </dgm:prSet>
      <dgm:spPr/>
    </dgm:pt>
    <dgm:pt modelId="{980D4119-6D7A-414D-89E4-A4BFE6F32EE5}" type="pres">
      <dgm:prSet presAssocID="{1E009974-297D-48A2-9AD8-810F5A607B2F}" presName="arrow" presStyleLbl="bgShp" presStyleIdx="0" presStyleCnt="1"/>
      <dgm:spPr/>
    </dgm:pt>
    <dgm:pt modelId="{8BAF1688-FEFB-4288-AFE3-594448609C58}" type="pres">
      <dgm:prSet presAssocID="{1E009974-297D-48A2-9AD8-810F5A607B2F}" presName="linearProcess" presStyleCnt="0"/>
      <dgm:spPr/>
    </dgm:pt>
    <dgm:pt modelId="{F924FCEC-1F67-4F97-B57D-D993F4143D54}" type="pres">
      <dgm:prSet presAssocID="{7D1B3FDA-6637-4DEF-A8DB-EF867B3A2060}" presName="textNode" presStyleLbl="node1" presStyleIdx="0" presStyleCnt="3" custLinFactX="199087" custLinFactNeighborX="200000" custLinFactNeighborY="-1079">
        <dgm:presLayoutVars>
          <dgm:bulletEnabled val="1"/>
        </dgm:presLayoutVars>
      </dgm:prSet>
      <dgm:spPr/>
      <dgm:t>
        <a:bodyPr/>
        <a:lstStyle/>
        <a:p>
          <a:endParaRPr lang="en-US"/>
        </a:p>
      </dgm:t>
    </dgm:pt>
    <dgm:pt modelId="{ABA0EC19-9EC0-4E4F-B26D-23526C237B31}" type="pres">
      <dgm:prSet presAssocID="{F1071BE8-B8FE-467F-9758-EC2ECE99919B}" presName="sibTrans" presStyleCnt="0"/>
      <dgm:spPr/>
    </dgm:pt>
    <dgm:pt modelId="{74947198-9A9C-4D03-96B9-A6A579F283A6}" type="pres">
      <dgm:prSet presAssocID="{710E179C-DE84-4880-B918-E93BABC8097C}" presName="textNode" presStyleLbl="node1" presStyleIdx="1" presStyleCnt="3">
        <dgm:presLayoutVars>
          <dgm:bulletEnabled val="1"/>
        </dgm:presLayoutVars>
      </dgm:prSet>
      <dgm:spPr/>
      <dgm:t>
        <a:bodyPr/>
        <a:lstStyle/>
        <a:p>
          <a:endParaRPr lang="en-US"/>
        </a:p>
      </dgm:t>
    </dgm:pt>
    <dgm:pt modelId="{53B952D5-2E4F-4969-8C74-F194414416EC}" type="pres">
      <dgm:prSet presAssocID="{EC3DA8BC-034C-4BF8-B594-079EACC2C6BB}" presName="sibTrans" presStyleCnt="0"/>
      <dgm:spPr/>
    </dgm:pt>
    <dgm:pt modelId="{7E089012-EA09-4161-8FD6-E896AB8F4340}" type="pres">
      <dgm:prSet presAssocID="{F4E3DFA0-FEC9-4ACF-A678-A40389036953}" presName="textNode" presStyleLbl="node1" presStyleIdx="2" presStyleCnt="3" custLinFactX="-194175" custLinFactNeighborX="-200000" custLinFactNeighborY="-1079">
        <dgm:presLayoutVars>
          <dgm:bulletEnabled val="1"/>
        </dgm:presLayoutVars>
      </dgm:prSet>
      <dgm:spPr/>
      <dgm:t>
        <a:bodyPr/>
        <a:lstStyle/>
        <a:p>
          <a:endParaRPr lang="en-US"/>
        </a:p>
      </dgm:t>
    </dgm:pt>
  </dgm:ptLst>
  <dgm:cxnLst>
    <dgm:cxn modelId="{89EB1522-3944-4939-AB8C-78D855B5D6FD}" type="presOf" srcId="{710E179C-DE84-4880-B918-E93BABC8097C}" destId="{74947198-9A9C-4D03-96B9-A6A579F283A6}" srcOrd="0" destOrd="0" presId="urn:microsoft.com/office/officeart/2005/8/layout/hProcess9"/>
    <dgm:cxn modelId="{9B2BDFDB-2E4C-4AC4-9AA6-80D6CE8B0E27}" type="presOf" srcId="{7D1B3FDA-6637-4DEF-A8DB-EF867B3A2060}" destId="{F924FCEC-1F67-4F97-B57D-D993F4143D54}" srcOrd="0" destOrd="0" presId="urn:microsoft.com/office/officeart/2005/8/layout/hProcess9"/>
    <dgm:cxn modelId="{6A6F3D9C-9F57-4A3E-8E33-C58CDF7DDDA0}" srcId="{1E009974-297D-48A2-9AD8-810F5A607B2F}" destId="{7D1B3FDA-6637-4DEF-A8DB-EF867B3A2060}" srcOrd="0" destOrd="0" parTransId="{6E0BBEFC-7710-48B4-AEFC-767628CA3561}" sibTransId="{F1071BE8-B8FE-467F-9758-EC2ECE99919B}"/>
    <dgm:cxn modelId="{2068E5F1-CC14-4D47-98A4-F880EDE8A813}" type="presOf" srcId="{1E009974-297D-48A2-9AD8-810F5A607B2F}" destId="{917B899A-16E9-4F01-9CB6-537CB3E8D84C}" srcOrd="0" destOrd="0" presId="urn:microsoft.com/office/officeart/2005/8/layout/hProcess9"/>
    <dgm:cxn modelId="{A07F932F-0F39-4C67-8226-C2F02EA8A895}" srcId="{1E009974-297D-48A2-9AD8-810F5A607B2F}" destId="{710E179C-DE84-4880-B918-E93BABC8097C}" srcOrd="1" destOrd="0" parTransId="{6B28E0A6-1FEC-4DDF-B2CC-B14608B931D4}" sibTransId="{EC3DA8BC-034C-4BF8-B594-079EACC2C6BB}"/>
    <dgm:cxn modelId="{D43905A1-2D12-48D8-874A-3FB29FA835E6}" srcId="{1E009974-297D-48A2-9AD8-810F5A607B2F}" destId="{F4E3DFA0-FEC9-4ACF-A678-A40389036953}" srcOrd="2" destOrd="0" parTransId="{D181B188-50AA-4C4C-A895-26CFC4075BDA}" sibTransId="{00189D65-D1A5-4415-8A49-9D2A3BDBE89E}"/>
    <dgm:cxn modelId="{361BC0B5-5CAC-4602-ACC3-1E83A8A00CEB}" type="presOf" srcId="{F4E3DFA0-FEC9-4ACF-A678-A40389036953}" destId="{7E089012-EA09-4161-8FD6-E896AB8F4340}" srcOrd="0" destOrd="0" presId="urn:microsoft.com/office/officeart/2005/8/layout/hProcess9"/>
    <dgm:cxn modelId="{15CC19BC-ADE7-4ECA-9821-06841E5DFE5B}" type="presParOf" srcId="{917B899A-16E9-4F01-9CB6-537CB3E8D84C}" destId="{980D4119-6D7A-414D-89E4-A4BFE6F32EE5}" srcOrd="0" destOrd="0" presId="urn:microsoft.com/office/officeart/2005/8/layout/hProcess9"/>
    <dgm:cxn modelId="{79C1585C-8328-4B0A-814E-2F701A2CCD5D}" type="presParOf" srcId="{917B899A-16E9-4F01-9CB6-537CB3E8D84C}" destId="{8BAF1688-FEFB-4288-AFE3-594448609C58}" srcOrd="1" destOrd="0" presId="urn:microsoft.com/office/officeart/2005/8/layout/hProcess9"/>
    <dgm:cxn modelId="{874DA3E6-04FC-4D69-9219-86DE9C5C7CAE}" type="presParOf" srcId="{8BAF1688-FEFB-4288-AFE3-594448609C58}" destId="{F924FCEC-1F67-4F97-B57D-D993F4143D54}" srcOrd="0" destOrd="0" presId="urn:microsoft.com/office/officeart/2005/8/layout/hProcess9"/>
    <dgm:cxn modelId="{EBF260C6-A2D3-4B01-9FE2-820E34F80ADF}" type="presParOf" srcId="{8BAF1688-FEFB-4288-AFE3-594448609C58}" destId="{ABA0EC19-9EC0-4E4F-B26D-23526C237B31}" srcOrd="1" destOrd="0" presId="urn:microsoft.com/office/officeart/2005/8/layout/hProcess9"/>
    <dgm:cxn modelId="{122B74DD-7EFD-4209-9D87-A6BBFE6CE61E}" type="presParOf" srcId="{8BAF1688-FEFB-4288-AFE3-594448609C58}" destId="{74947198-9A9C-4D03-96B9-A6A579F283A6}" srcOrd="2" destOrd="0" presId="urn:microsoft.com/office/officeart/2005/8/layout/hProcess9"/>
    <dgm:cxn modelId="{D3CB87F7-7808-46BE-A3CA-AFAB3A5EABED}" type="presParOf" srcId="{8BAF1688-FEFB-4288-AFE3-594448609C58}" destId="{53B952D5-2E4F-4969-8C74-F194414416EC}" srcOrd="3" destOrd="0" presId="urn:microsoft.com/office/officeart/2005/8/layout/hProcess9"/>
    <dgm:cxn modelId="{CDB843EA-BCFF-4A14-9ABF-446EB6AB743D}" type="presParOf" srcId="{8BAF1688-FEFB-4288-AFE3-594448609C58}" destId="{7E089012-EA09-4161-8FD6-E896AB8F434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62016-B17E-4423-8508-C87911B148DC}" type="doc">
      <dgm:prSet loTypeId="urn:microsoft.com/office/officeart/2005/8/layout/venn2" loCatId="relationship" qsTypeId="urn:microsoft.com/office/officeart/2005/8/quickstyle/simple2" qsCatId="simple" csTypeId="urn:microsoft.com/office/officeart/2005/8/colors/colorful2" csCatId="colorful" phldr="1"/>
      <dgm:spPr/>
      <dgm:t>
        <a:bodyPr/>
        <a:lstStyle/>
        <a:p>
          <a:endParaRPr lang="en-US"/>
        </a:p>
      </dgm:t>
    </dgm:pt>
    <dgm:pt modelId="{BF7101AC-FDD1-4A35-AC47-2712BC6E89CC}">
      <dgm:prSet phldrT="[Text]" custT="1"/>
      <dgm:spPr/>
      <dgm:t>
        <a:bodyPr/>
        <a:lstStyle/>
        <a:p>
          <a:r>
            <a:rPr lang="en-US" sz="2800" dirty="0" smtClean="0">
              <a:solidFill>
                <a:schemeClr val="accent6">
                  <a:lumMod val="75000"/>
                </a:schemeClr>
              </a:solidFill>
            </a:rPr>
            <a:t>Revelation</a:t>
          </a:r>
          <a:endParaRPr lang="en-US" sz="2800" dirty="0">
            <a:solidFill>
              <a:schemeClr val="accent6">
                <a:lumMod val="75000"/>
              </a:schemeClr>
            </a:solidFill>
          </a:endParaRPr>
        </a:p>
      </dgm:t>
    </dgm:pt>
    <dgm:pt modelId="{FE981045-7492-4BB9-A0A4-DF2C14DC16FA}" type="parTrans" cxnId="{491E2B18-0DDF-4B25-8EE5-EF6A982DE4FA}">
      <dgm:prSet/>
      <dgm:spPr/>
      <dgm:t>
        <a:bodyPr/>
        <a:lstStyle/>
        <a:p>
          <a:endParaRPr lang="en-US"/>
        </a:p>
      </dgm:t>
    </dgm:pt>
    <dgm:pt modelId="{B2C58E25-C3D2-4D20-AFD6-B8A7B73620C0}" type="sibTrans" cxnId="{491E2B18-0DDF-4B25-8EE5-EF6A982DE4FA}">
      <dgm:prSet/>
      <dgm:spPr/>
      <dgm:t>
        <a:bodyPr/>
        <a:lstStyle/>
        <a:p>
          <a:endParaRPr lang="en-US"/>
        </a:p>
      </dgm:t>
    </dgm:pt>
    <dgm:pt modelId="{6A9F4112-9BF4-49E8-924A-7B9E94F6F391}">
      <dgm:prSet phldrT="[Text]" custT="1"/>
      <dgm:spPr/>
      <dgm:t>
        <a:bodyPr/>
        <a:lstStyle/>
        <a:p>
          <a:r>
            <a:rPr lang="en-US" sz="2400" dirty="0" smtClean="0">
              <a:solidFill>
                <a:schemeClr val="accent6">
                  <a:lumMod val="20000"/>
                  <a:lumOff val="80000"/>
                </a:schemeClr>
              </a:solidFill>
            </a:rPr>
            <a:t>Evangelization</a:t>
          </a:r>
          <a:endParaRPr lang="en-US" sz="2400" dirty="0">
            <a:solidFill>
              <a:schemeClr val="accent6">
                <a:lumMod val="20000"/>
                <a:lumOff val="80000"/>
              </a:schemeClr>
            </a:solidFill>
          </a:endParaRPr>
        </a:p>
      </dgm:t>
    </dgm:pt>
    <dgm:pt modelId="{71CCBC29-8725-4D18-8AD5-4985F63CD9ED}" type="parTrans" cxnId="{83C92E74-5213-4997-A2BB-31EDAAD5D56B}">
      <dgm:prSet/>
      <dgm:spPr/>
      <dgm:t>
        <a:bodyPr/>
        <a:lstStyle/>
        <a:p>
          <a:endParaRPr lang="en-US"/>
        </a:p>
      </dgm:t>
    </dgm:pt>
    <dgm:pt modelId="{DFC226B9-0E0C-4108-9171-2998D3A86718}" type="sibTrans" cxnId="{83C92E74-5213-4997-A2BB-31EDAAD5D56B}">
      <dgm:prSet/>
      <dgm:spPr/>
      <dgm:t>
        <a:bodyPr/>
        <a:lstStyle/>
        <a:p>
          <a:endParaRPr lang="en-US"/>
        </a:p>
      </dgm:t>
    </dgm:pt>
    <dgm:pt modelId="{EF7E3FA1-2083-453F-ADC8-5B6EE36EC103}">
      <dgm:prSet phldrT="[Text]" custT="1"/>
      <dgm:spPr/>
      <dgm:t>
        <a:bodyPr/>
        <a:lstStyle/>
        <a:p>
          <a:r>
            <a:rPr lang="en-US" sz="2600" dirty="0" smtClean="0">
              <a:solidFill>
                <a:schemeClr val="accent6">
                  <a:lumMod val="20000"/>
                  <a:lumOff val="80000"/>
                </a:schemeClr>
              </a:solidFill>
            </a:rPr>
            <a:t>Hospitality</a:t>
          </a:r>
          <a:endParaRPr lang="en-US" sz="2600" dirty="0">
            <a:solidFill>
              <a:schemeClr val="accent6">
                <a:lumMod val="20000"/>
                <a:lumOff val="80000"/>
              </a:schemeClr>
            </a:solidFill>
          </a:endParaRPr>
        </a:p>
      </dgm:t>
    </dgm:pt>
    <dgm:pt modelId="{BAEE74AB-7EBA-4DD9-94B1-7E40D25F2E56}" type="parTrans" cxnId="{43009C8E-4595-4E4C-86D2-CEB1B99862F9}">
      <dgm:prSet/>
      <dgm:spPr/>
      <dgm:t>
        <a:bodyPr/>
        <a:lstStyle/>
        <a:p>
          <a:endParaRPr lang="en-US"/>
        </a:p>
      </dgm:t>
    </dgm:pt>
    <dgm:pt modelId="{1FC7BA73-256C-4036-9C51-07C508F7D744}" type="sibTrans" cxnId="{43009C8E-4595-4E4C-86D2-CEB1B99862F9}">
      <dgm:prSet/>
      <dgm:spPr/>
      <dgm:t>
        <a:bodyPr/>
        <a:lstStyle/>
        <a:p>
          <a:endParaRPr lang="en-US"/>
        </a:p>
      </dgm:t>
    </dgm:pt>
    <dgm:pt modelId="{567A2D86-AA27-46A4-8E2C-F0C363F57BCA}" type="pres">
      <dgm:prSet presAssocID="{6D962016-B17E-4423-8508-C87911B148DC}" presName="Name0" presStyleCnt="0">
        <dgm:presLayoutVars>
          <dgm:chMax val="7"/>
          <dgm:resizeHandles val="exact"/>
        </dgm:presLayoutVars>
      </dgm:prSet>
      <dgm:spPr/>
      <dgm:t>
        <a:bodyPr/>
        <a:lstStyle/>
        <a:p>
          <a:endParaRPr lang="en-US"/>
        </a:p>
      </dgm:t>
    </dgm:pt>
    <dgm:pt modelId="{C5A4097A-FCB1-417C-AEF4-78C6BDC9EE7B}" type="pres">
      <dgm:prSet presAssocID="{6D962016-B17E-4423-8508-C87911B148DC}" presName="comp1" presStyleCnt="0"/>
      <dgm:spPr/>
      <dgm:t>
        <a:bodyPr/>
        <a:lstStyle/>
        <a:p>
          <a:endParaRPr lang="en-US"/>
        </a:p>
      </dgm:t>
    </dgm:pt>
    <dgm:pt modelId="{79045E97-4972-44F7-83AB-0B5F338E6065}" type="pres">
      <dgm:prSet presAssocID="{6D962016-B17E-4423-8508-C87911B148DC}" presName="circle1" presStyleLbl="node1" presStyleIdx="0" presStyleCnt="3"/>
      <dgm:spPr/>
      <dgm:t>
        <a:bodyPr/>
        <a:lstStyle/>
        <a:p>
          <a:endParaRPr lang="en-US"/>
        </a:p>
      </dgm:t>
    </dgm:pt>
    <dgm:pt modelId="{1ED32AD6-5142-4141-A471-EBB036ABE3BF}" type="pres">
      <dgm:prSet presAssocID="{6D962016-B17E-4423-8508-C87911B148DC}" presName="c1text" presStyleLbl="node1" presStyleIdx="0" presStyleCnt="3">
        <dgm:presLayoutVars>
          <dgm:bulletEnabled val="1"/>
        </dgm:presLayoutVars>
      </dgm:prSet>
      <dgm:spPr/>
      <dgm:t>
        <a:bodyPr/>
        <a:lstStyle/>
        <a:p>
          <a:endParaRPr lang="en-US"/>
        </a:p>
      </dgm:t>
    </dgm:pt>
    <dgm:pt modelId="{7B9F36BA-188A-4EA0-BE4C-F192E2A464B0}" type="pres">
      <dgm:prSet presAssocID="{6D962016-B17E-4423-8508-C87911B148DC}" presName="comp2" presStyleCnt="0"/>
      <dgm:spPr/>
      <dgm:t>
        <a:bodyPr/>
        <a:lstStyle/>
        <a:p>
          <a:endParaRPr lang="en-US"/>
        </a:p>
      </dgm:t>
    </dgm:pt>
    <dgm:pt modelId="{DFE71E4E-8E2C-40B4-B77A-A2DD25A9BFC7}" type="pres">
      <dgm:prSet presAssocID="{6D962016-B17E-4423-8508-C87911B148DC}" presName="circle2" presStyleLbl="node1" presStyleIdx="1" presStyleCnt="3" custScaleX="114177" custScaleY="108943" custLinFactNeighborX="203" custLinFactNeighborY="4878"/>
      <dgm:spPr/>
      <dgm:t>
        <a:bodyPr/>
        <a:lstStyle/>
        <a:p>
          <a:endParaRPr lang="en-US"/>
        </a:p>
      </dgm:t>
    </dgm:pt>
    <dgm:pt modelId="{0CEFD8F1-0237-46F4-8B1D-A2F10CC0AEF4}" type="pres">
      <dgm:prSet presAssocID="{6D962016-B17E-4423-8508-C87911B148DC}" presName="c2text" presStyleLbl="node1" presStyleIdx="1" presStyleCnt="3">
        <dgm:presLayoutVars>
          <dgm:bulletEnabled val="1"/>
        </dgm:presLayoutVars>
      </dgm:prSet>
      <dgm:spPr/>
      <dgm:t>
        <a:bodyPr/>
        <a:lstStyle/>
        <a:p>
          <a:endParaRPr lang="en-US"/>
        </a:p>
      </dgm:t>
    </dgm:pt>
    <dgm:pt modelId="{81AF4F9D-9E27-4836-BF7A-9CC074ABEAEE}" type="pres">
      <dgm:prSet presAssocID="{6D962016-B17E-4423-8508-C87911B148DC}" presName="comp3" presStyleCnt="0"/>
      <dgm:spPr/>
      <dgm:t>
        <a:bodyPr/>
        <a:lstStyle/>
        <a:p>
          <a:endParaRPr lang="en-US"/>
        </a:p>
      </dgm:t>
    </dgm:pt>
    <dgm:pt modelId="{0392B2BF-4151-48D4-88BD-4FEB7EEA5789}" type="pres">
      <dgm:prSet presAssocID="{6D962016-B17E-4423-8508-C87911B148DC}" presName="circle3" presStyleLbl="node1" presStyleIdx="2" presStyleCnt="3"/>
      <dgm:spPr/>
      <dgm:t>
        <a:bodyPr/>
        <a:lstStyle/>
        <a:p>
          <a:endParaRPr lang="en-US"/>
        </a:p>
      </dgm:t>
    </dgm:pt>
    <dgm:pt modelId="{27E74037-965C-4057-8882-BC6D586EA58D}" type="pres">
      <dgm:prSet presAssocID="{6D962016-B17E-4423-8508-C87911B148DC}" presName="c3text" presStyleLbl="node1" presStyleIdx="2" presStyleCnt="3">
        <dgm:presLayoutVars>
          <dgm:bulletEnabled val="1"/>
        </dgm:presLayoutVars>
      </dgm:prSet>
      <dgm:spPr/>
      <dgm:t>
        <a:bodyPr/>
        <a:lstStyle/>
        <a:p>
          <a:endParaRPr lang="en-US"/>
        </a:p>
      </dgm:t>
    </dgm:pt>
  </dgm:ptLst>
  <dgm:cxnLst>
    <dgm:cxn modelId="{491E2B18-0DDF-4B25-8EE5-EF6A982DE4FA}" srcId="{6D962016-B17E-4423-8508-C87911B148DC}" destId="{BF7101AC-FDD1-4A35-AC47-2712BC6E89CC}" srcOrd="0" destOrd="0" parTransId="{FE981045-7492-4BB9-A0A4-DF2C14DC16FA}" sibTransId="{B2C58E25-C3D2-4D20-AFD6-B8A7B73620C0}"/>
    <dgm:cxn modelId="{43009C8E-4595-4E4C-86D2-CEB1B99862F9}" srcId="{6D962016-B17E-4423-8508-C87911B148DC}" destId="{EF7E3FA1-2083-453F-ADC8-5B6EE36EC103}" srcOrd="2" destOrd="0" parTransId="{BAEE74AB-7EBA-4DD9-94B1-7E40D25F2E56}" sibTransId="{1FC7BA73-256C-4036-9C51-07C508F7D744}"/>
    <dgm:cxn modelId="{D38A7EE9-7DBD-4CC2-BB90-4D9972602692}" type="presOf" srcId="{EF7E3FA1-2083-453F-ADC8-5B6EE36EC103}" destId="{0392B2BF-4151-48D4-88BD-4FEB7EEA5789}" srcOrd="0" destOrd="0" presId="urn:microsoft.com/office/officeart/2005/8/layout/venn2"/>
    <dgm:cxn modelId="{83C92E74-5213-4997-A2BB-31EDAAD5D56B}" srcId="{6D962016-B17E-4423-8508-C87911B148DC}" destId="{6A9F4112-9BF4-49E8-924A-7B9E94F6F391}" srcOrd="1" destOrd="0" parTransId="{71CCBC29-8725-4D18-8AD5-4985F63CD9ED}" sibTransId="{DFC226B9-0E0C-4108-9171-2998D3A86718}"/>
    <dgm:cxn modelId="{1062948C-DC18-4912-AAAF-5B8D52C30333}" type="presOf" srcId="{6A9F4112-9BF4-49E8-924A-7B9E94F6F391}" destId="{0CEFD8F1-0237-46F4-8B1D-A2F10CC0AEF4}" srcOrd="1" destOrd="0" presId="urn:microsoft.com/office/officeart/2005/8/layout/venn2"/>
    <dgm:cxn modelId="{CCCBC06D-892D-4AB5-9C4C-6A91F88807E7}" type="presOf" srcId="{6D962016-B17E-4423-8508-C87911B148DC}" destId="{567A2D86-AA27-46A4-8E2C-F0C363F57BCA}" srcOrd="0" destOrd="0" presId="urn:microsoft.com/office/officeart/2005/8/layout/venn2"/>
    <dgm:cxn modelId="{1CA1ED19-6E3F-4EC5-B55D-EA6C6310E760}" type="presOf" srcId="{BF7101AC-FDD1-4A35-AC47-2712BC6E89CC}" destId="{1ED32AD6-5142-4141-A471-EBB036ABE3BF}" srcOrd="1" destOrd="0" presId="urn:microsoft.com/office/officeart/2005/8/layout/venn2"/>
    <dgm:cxn modelId="{49B40011-D139-4250-BFF5-B74767FA28F9}" type="presOf" srcId="{6A9F4112-9BF4-49E8-924A-7B9E94F6F391}" destId="{DFE71E4E-8E2C-40B4-B77A-A2DD25A9BFC7}" srcOrd="0" destOrd="0" presId="urn:microsoft.com/office/officeart/2005/8/layout/venn2"/>
    <dgm:cxn modelId="{5246DF76-D18E-4719-9655-1993E90CC1F1}" type="presOf" srcId="{EF7E3FA1-2083-453F-ADC8-5B6EE36EC103}" destId="{27E74037-965C-4057-8882-BC6D586EA58D}" srcOrd="1" destOrd="0" presId="urn:microsoft.com/office/officeart/2005/8/layout/venn2"/>
    <dgm:cxn modelId="{40DB631B-CC6B-45B8-88D3-221D30E52941}" type="presOf" srcId="{BF7101AC-FDD1-4A35-AC47-2712BC6E89CC}" destId="{79045E97-4972-44F7-83AB-0B5F338E6065}" srcOrd="0" destOrd="0" presId="urn:microsoft.com/office/officeart/2005/8/layout/venn2"/>
    <dgm:cxn modelId="{729DFFE0-4092-4AA2-B0C2-2E5F3EF1B9B7}" type="presParOf" srcId="{567A2D86-AA27-46A4-8E2C-F0C363F57BCA}" destId="{C5A4097A-FCB1-417C-AEF4-78C6BDC9EE7B}" srcOrd="0" destOrd="0" presId="urn:microsoft.com/office/officeart/2005/8/layout/venn2"/>
    <dgm:cxn modelId="{0147410F-3599-40C3-8AF4-E8EDFCC2BC0F}" type="presParOf" srcId="{C5A4097A-FCB1-417C-AEF4-78C6BDC9EE7B}" destId="{79045E97-4972-44F7-83AB-0B5F338E6065}" srcOrd="0" destOrd="0" presId="urn:microsoft.com/office/officeart/2005/8/layout/venn2"/>
    <dgm:cxn modelId="{D3418A39-78FB-4443-960D-CB6497D058D8}" type="presParOf" srcId="{C5A4097A-FCB1-417C-AEF4-78C6BDC9EE7B}" destId="{1ED32AD6-5142-4141-A471-EBB036ABE3BF}" srcOrd="1" destOrd="0" presId="urn:microsoft.com/office/officeart/2005/8/layout/venn2"/>
    <dgm:cxn modelId="{B889CCEC-0148-4A35-99DD-D00C609A86EA}" type="presParOf" srcId="{567A2D86-AA27-46A4-8E2C-F0C363F57BCA}" destId="{7B9F36BA-188A-4EA0-BE4C-F192E2A464B0}" srcOrd="1" destOrd="0" presId="urn:microsoft.com/office/officeart/2005/8/layout/venn2"/>
    <dgm:cxn modelId="{87C209EA-75FD-4157-8C02-0C109A886608}" type="presParOf" srcId="{7B9F36BA-188A-4EA0-BE4C-F192E2A464B0}" destId="{DFE71E4E-8E2C-40B4-B77A-A2DD25A9BFC7}" srcOrd="0" destOrd="0" presId="urn:microsoft.com/office/officeart/2005/8/layout/venn2"/>
    <dgm:cxn modelId="{B917BEF1-A019-486A-ACF5-1B417973CB2D}" type="presParOf" srcId="{7B9F36BA-188A-4EA0-BE4C-F192E2A464B0}" destId="{0CEFD8F1-0237-46F4-8B1D-A2F10CC0AEF4}" srcOrd="1" destOrd="0" presId="urn:microsoft.com/office/officeart/2005/8/layout/venn2"/>
    <dgm:cxn modelId="{28B57758-A9EF-4C11-B75E-12C73E25117B}" type="presParOf" srcId="{567A2D86-AA27-46A4-8E2C-F0C363F57BCA}" destId="{81AF4F9D-9E27-4836-BF7A-9CC074ABEAEE}" srcOrd="2" destOrd="0" presId="urn:microsoft.com/office/officeart/2005/8/layout/venn2"/>
    <dgm:cxn modelId="{E59D73E2-D80F-46F3-997D-D375B8F6E9CC}" type="presParOf" srcId="{81AF4F9D-9E27-4836-BF7A-9CC074ABEAEE}" destId="{0392B2BF-4151-48D4-88BD-4FEB7EEA5789}" srcOrd="0" destOrd="0" presId="urn:microsoft.com/office/officeart/2005/8/layout/venn2"/>
    <dgm:cxn modelId="{D35C084C-9073-4614-A897-8F92993F038A}" type="presParOf" srcId="{81AF4F9D-9E27-4836-BF7A-9CC074ABEAEE}" destId="{27E74037-965C-4057-8882-BC6D586EA58D}"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9E7C15-947D-44DF-8AF6-CFB849734F33}">
      <dsp:nvSpPr>
        <dsp:cNvPr id="0" name=""/>
        <dsp:cNvSpPr/>
      </dsp:nvSpPr>
      <dsp:spPr>
        <a:xfrm>
          <a:off x="1220" y="0"/>
          <a:ext cx="2602483" cy="126085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Jesus sees individual</a:t>
          </a:r>
          <a:endParaRPr lang="en-US" sz="3500" kern="1200" dirty="0"/>
        </a:p>
      </dsp:txBody>
      <dsp:txXfrm>
        <a:off x="1220" y="0"/>
        <a:ext cx="2602483" cy="1260855"/>
      </dsp:txXfrm>
    </dsp:sp>
    <dsp:sp modelId="{AC579C31-FAB8-4A9D-840C-3A43673D3D83}">
      <dsp:nvSpPr>
        <dsp:cNvPr id="0" name=""/>
        <dsp:cNvSpPr/>
      </dsp:nvSpPr>
      <dsp:spPr>
        <a:xfrm>
          <a:off x="2863951" y="307719"/>
          <a:ext cx="551726" cy="6454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2863951" y="307719"/>
        <a:ext cx="551726" cy="645415"/>
      </dsp:txXfrm>
    </dsp:sp>
    <dsp:sp modelId="{A0FF48F6-FE49-4085-92ED-CC12F01E5995}">
      <dsp:nvSpPr>
        <dsp:cNvPr id="0" name=""/>
        <dsp:cNvSpPr/>
      </dsp:nvSpPr>
      <dsp:spPr>
        <a:xfrm>
          <a:off x="3644696" y="0"/>
          <a:ext cx="2602483" cy="1260855"/>
        </a:xfrm>
        <a:prstGeom prst="roundRect">
          <a:avLst>
            <a:gd name="adj" fmla="val 10000"/>
          </a:avLst>
        </a:prstGeom>
        <a:solidFill>
          <a:schemeClr val="accent5">
            <a:hueOff val="11883694"/>
            <a:satOff val="-60520"/>
            <a:lumOff val="111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Disciples</a:t>
          </a:r>
          <a:endParaRPr lang="en-US" sz="3500" kern="1200" dirty="0"/>
        </a:p>
      </dsp:txBody>
      <dsp:txXfrm>
        <a:off x="3644696" y="0"/>
        <a:ext cx="2602483" cy="12608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E8B9F2-75A5-4A16-9E4E-842CEFD67694}">
      <dsp:nvSpPr>
        <dsp:cNvPr id="0" name=""/>
        <dsp:cNvSpPr/>
      </dsp:nvSpPr>
      <dsp:spPr>
        <a:xfrm>
          <a:off x="5996" y="217729"/>
          <a:ext cx="1792223" cy="107533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We welcome</a:t>
          </a:r>
          <a:endParaRPr lang="en-US" sz="2600" kern="1200" dirty="0"/>
        </a:p>
      </dsp:txBody>
      <dsp:txXfrm>
        <a:off x="5996" y="217729"/>
        <a:ext cx="1792223" cy="1075333"/>
      </dsp:txXfrm>
    </dsp:sp>
    <dsp:sp modelId="{E2FB8577-F2C8-470C-B6F8-ECADC539FCD9}">
      <dsp:nvSpPr>
        <dsp:cNvPr id="0" name=""/>
        <dsp:cNvSpPr/>
      </dsp:nvSpPr>
      <dsp:spPr>
        <a:xfrm>
          <a:off x="1977441" y="533160"/>
          <a:ext cx="379951" cy="44447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1977441" y="533160"/>
        <a:ext cx="379951" cy="444471"/>
      </dsp:txXfrm>
    </dsp:sp>
    <dsp:sp modelId="{7E1B8B61-8219-497B-85B7-916C20D8841C}">
      <dsp:nvSpPr>
        <dsp:cNvPr id="0" name=""/>
        <dsp:cNvSpPr/>
      </dsp:nvSpPr>
      <dsp:spPr>
        <a:xfrm>
          <a:off x="2515108" y="172721"/>
          <a:ext cx="1792223" cy="116534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Belonging</a:t>
          </a:r>
          <a:endParaRPr lang="en-US" sz="2600" kern="1200" dirty="0"/>
        </a:p>
      </dsp:txBody>
      <dsp:txXfrm>
        <a:off x="2515108" y="172721"/>
        <a:ext cx="1792223" cy="1165349"/>
      </dsp:txXfrm>
    </dsp:sp>
    <dsp:sp modelId="{4E200DA6-87D5-4C6B-BAE1-2CEB41875B1E}">
      <dsp:nvSpPr>
        <dsp:cNvPr id="0" name=""/>
        <dsp:cNvSpPr/>
      </dsp:nvSpPr>
      <dsp:spPr>
        <a:xfrm>
          <a:off x="4486553" y="533160"/>
          <a:ext cx="379951" cy="44447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4486553" y="533160"/>
        <a:ext cx="379951" cy="444471"/>
      </dsp:txXfrm>
    </dsp:sp>
    <dsp:sp modelId="{D0172FBD-1C34-4349-9AB3-9141A1A6BCFC}">
      <dsp:nvSpPr>
        <dsp:cNvPr id="0" name=""/>
        <dsp:cNvSpPr/>
      </dsp:nvSpPr>
      <dsp:spPr>
        <a:xfrm>
          <a:off x="5024220" y="217729"/>
          <a:ext cx="1792223" cy="107533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Disciples</a:t>
          </a:r>
          <a:endParaRPr lang="en-US" sz="2600" kern="1200" dirty="0"/>
        </a:p>
      </dsp:txBody>
      <dsp:txXfrm>
        <a:off x="5024220" y="217729"/>
        <a:ext cx="1792223" cy="10753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0D4119-6D7A-414D-89E4-A4BFE6F32EE5}">
      <dsp:nvSpPr>
        <dsp:cNvPr id="0" name=""/>
        <dsp:cNvSpPr/>
      </dsp:nvSpPr>
      <dsp:spPr>
        <a:xfrm>
          <a:off x="617219" y="0"/>
          <a:ext cx="6995160" cy="4525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4FCEC-1F67-4F97-B57D-D993F4143D54}">
      <dsp:nvSpPr>
        <dsp:cNvPr id="0" name=""/>
        <dsp:cNvSpPr/>
      </dsp:nvSpPr>
      <dsp:spPr>
        <a:xfrm>
          <a:off x="1343" y="1357788"/>
          <a:ext cx="2581570" cy="18103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60000"/>
                  <a:lumOff val="40000"/>
                </a:schemeClr>
              </a:solidFill>
            </a:rPr>
            <a:t>Belief</a:t>
          </a:r>
          <a:endParaRPr lang="en-US" sz="3700" kern="1200" dirty="0">
            <a:solidFill>
              <a:schemeClr val="accent6">
                <a:lumMod val="60000"/>
                <a:lumOff val="40000"/>
              </a:schemeClr>
            </a:solidFill>
          </a:endParaRPr>
        </a:p>
      </dsp:txBody>
      <dsp:txXfrm>
        <a:off x="1343" y="1357788"/>
        <a:ext cx="2581570" cy="1810384"/>
      </dsp:txXfrm>
    </dsp:sp>
    <dsp:sp modelId="{74947198-9A9C-4D03-96B9-A6A579F283A6}">
      <dsp:nvSpPr>
        <dsp:cNvPr id="0" name=""/>
        <dsp:cNvSpPr/>
      </dsp:nvSpPr>
      <dsp:spPr>
        <a:xfrm>
          <a:off x="2824014" y="1357788"/>
          <a:ext cx="2581570" cy="1810384"/>
        </a:xfrm>
        <a:prstGeom prst="roundRect">
          <a:avLst/>
        </a:prstGeom>
        <a:solidFill>
          <a:schemeClr val="accent2">
            <a:hueOff val="9504421"/>
            <a:satOff val="-18343"/>
            <a:lumOff val="-23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20000"/>
                  <a:lumOff val="80000"/>
                </a:schemeClr>
              </a:solidFill>
            </a:rPr>
            <a:t>Behavior</a:t>
          </a:r>
          <a:endParaRPr lang="en-US" sz="3700" kern="1200" dirty="0">
            <a:solidFill>
              <a:schemeClr val="accent6">
                <a:lumMod val="20000"/>
                <a:lumOff val="80000"/>
              </a:schemeClr>
            </a:solidFill>
          </a:endParaRPr>
        </a:p>
      </dsp:txBody>
      <dsp:txXfrm>
        <a:off x="2824014" y="1357788"/>
        <a:ext cx="2581570" cy="1810384"/>
      </dsp:txXfrm>
    </dsp:sp>
    <dsp:sp modelId="{7E089012-EA09-4161-8FD6-E896AB8F4340}">
      <dsp:nvSpPr>
        <dsp:cNvPr id="0" name=""/>
        <dsp:cNvSpPr/>
      </dsp:nvSpPr>
      <dsp:spPr>
        <a:xfrm>
          <a:off x="5646686" y="1357788"/>
          <a:ext cx="2581570" cy="1810384"/>
        </a:xfrm>
        <a:prstGeom prst="roundRect">
          <a:avLst/>
        </a:prstGeom>
        <a:solidFill>
          <a:schemeClr val="accent2">
            <a:hueOff val="19008842"/>
            <a:satOff val="-36686"/>
            <a:lumOff val="-47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20000"/>
                  <a:lumOff val="80000"/>
                </a:schemeClr>
              </a:solidFill>
            </a:rPr>
            <a:t>Belonging</a:t>
          </a:r>
          <a:endParaRPr lang="en-US" sz="3700" kern="1200" dirty="0">
            <a:solidFill>
              <a:schemeClr val="accent6">
                <a:lumMod val="20000"/>
                <a:lumOff val="80000"/>
              </a:schemeClr>
            </a:solidFill>
          </a:endParaRPr>
        </a:p>
      </dsp:txBody>
      <dsp:txXfrm>
        <a:off x="5646686" y="1357788"/>
        <a:ext cx="2581570" cy="181038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0D4119-6D7A-414D-89E4-A4BFE6F32EE5}">
      <dsp:nvSpPr>
        <dsp:cNvPr id="0" name=""/>
        <dsp:cNvSpPr/>
      </dsp:nvSpPr>
      <dsp:spPr>
        <a:xfrm>
          <a:off x="617219" y="0"/>
          <a:ext cx="6995160" cy="4525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4FCEC-1F67-4F97-B57D-D993F4143D54}">
      <dsp:nvSpPr>
        <dsp:cNvPr id="0" name=""/>
        <dsp:cNvSpPr/>
      </dsp:nvSpPr>
      <dsp:spPr>
        <a:xfrm>
          <a:off x="5623116" y="1338254"/>
          <a:ext cx="2581570" cy="181038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60000"/>
                  <a:lumOff val="40000"/>
                </a:schemeClr>
              </a:solidFill>
            </a:rPr>
            <a:t>Belief</a:t>
          </a:r>
          <a:endParaRPr lang="en-US" sz="3700" kern="1200" dirty="0">
            <a:solidFill>
              <a:schemeClr val="accent6">
                <a:lumMod val="60000"/>
                <a:lumOff val="40000"/>
              </a:schemeClr>
            </a:solidFill>
          </a:endParaRPr>
        </a:p>
      </dsp:txBody>
      <dsp:txXfrm>
        <a:off x="5623116" y="1338254"/>
        <a:ext cx="2581570" cy="1810384"/>
      </dsp:txXfrm>
    </dsp:sp>
    <dsp:sp modelId="{74947198-9A9C-4D03-96B9-A6A579F283A6}">
      <dsp:nvSpPr>
        <dsp:cNvPr id="0" name=""/>
        <dsp:cNvSpPr/>
      </dsp:nvSpPr>
      <dsp:spPr>
        <a:xfrm>
          <a:off x="2824014" y="1357788"/>
          <a:ext cx="2581570" cy="1810384"/>
        </a:xfrm>
        <a:prstGeom prst="roundRect">
          <a:avLst/>
        </a:prstGeom>
        <a:solidFill>
          <a:schemeClr val="accent2">
            <a:hueOff val="9504421"/>
            <a:satOff val="-18343"/>
            <a:lumOff val="-235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20000"/>
                  <a:lumOff val="80000"/>
                </a:schemeClr>
              </a:solidFill>
            </a:rPr>
            <a:t>Behavior</a:t>
          </a:r>
          <a:endParaRPr lang="en-US" sz="3700" kern="1200" dirty="0">
            <a:solidFill>
              <a:schemeClr val="accent6">
                <a:lumMod val="20000"/>
                <a:lumOff val="80000"/>
              </a:schemeClr>
            </a:solidFill>
          </a:endParaRPr>
        </a:p>
      </dsp:txBody>
      <dsp:txXfrm>
        <a:off x="2824014" y="1357788"/>
        <a:ext cx="2581570" cy="1810384"/>
      </dsp:txXfrm>
    </dsp:sp>
    <dsp:sp modelId="{7E089012-EA09-4161-8FD6-E896AB8F4340}">
      <dsp:nvSpPr>
        <dsp:cNvPr id="0" name=""/>
        <dsp:cNvSpPr/>
      </dsp:nvSpPr>
      <dsp:spPr>
        <a:xfrm>
          <a:off x="151719" y="1338254"/>
          <a:ext cx="2581570" cy="1810384"/>
        </a:xfrm>
        <a:prstGeom prst="roundRect">
          <a:avLst/>
        </a:prstGeom>
        <a:solidFill>
          <a:schemeClr val="accent2">
            <a:hueOff val="19008842"/>
            <a:satOff val="-36686"/>
            <a:lumOff val="-471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solidFill>
                <a:schemeClr val="accent6">
                  <a:lumMod val="20000"/>
                  <a:lumOff val="80000"/>
                </a:schemeClr>
              </a:solidFill>
            </a:rPr>
            <a:t>Belonging</a:t>
          </a:r>
          <a:endParaRPr lang="en-US" sz="3700" kern="1200" dirty="0">
            <a:solidFill>
              <a:schemeClr val="accent6">
                <a:lumMod val="20000"/>
                <a:lumOff val="80000"/>
              </a:schemeClr>
            </a:solidFill>
          </a:endParaRPr>
        </a:p>
      </dsp:txBody>
      <dsp:txXfrm>
        <a:off x="151719" y="1338254"/>
        <a:ext cx="2581570" cy="181038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045E97-4972-44F7-83AB-0B5F338E6065}">
      <dsp:nvSpPr>
        <dsp:cNvPr id="0" name=""/>
        <dsp:cNvSpPr/>
      </dsp:nvSpPr>
      <dsp:spPr>
        <a:xfrm>
          <a:off x="809624" y="-102218"/>
          <a:ext cx="6096000" cy="6096000"/>
        </a:xfrm>
        <a:prstGeom prst="ellipse">
          <a:avLst/>
        </a:prstGeom>
        <a:solidFill>
          <a:schemeClr val="accent2">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accent6">
                  <a:lumMod val="75000"/>
                </a:schemeClr>
              </a:solidFill>
            </a:rPr>
            <a:t>Revelation</a:t>
          </a:r>
          <a:endParaRPr lang="en-US" sz="2800" kern="1200" dirty="0">
            <a:solidFill>
              <a:schemeClr val="accent6">
                <a:lumMod val="75000"/>
              </a:schemeClr>
            </a:solidFill>
          </a:endParaRPr>
        </a:p>
      </dsp:txBody>
      <dsp:txXfrm>
        <a:off x="2792348" y="202581"/>
        <a:ext cx="2130552" cy="914400"/>
      </dsp:txXfrm>
    </dsp:sp>
    <dsp:sp modelId="{DFE71E4E-8E2C-40B4-B77A-A2DD25A9BFC7}">
      <dsp:nvSpPr>
        <dsp:cNvPr id="0" name=""/>
        <dsp:cNvSpPr/>
      </dsp:nvSpPr>
      <dsp:spPr>
        <a:xfrm>
          <a:off x="1256819" y="1217344"/>
          <a:ext cx="5220172" cy="4980873"/>
        </a:xfrm>
        <a:prstGeom prst="ellipse">
          <a:avLst/>
        </a:prstGeom>
        <a:solidFill>
          <a:schemeClr val="accent2">
            <a:hueOff val="9504421"/>
            <a:satOff val="-18343"/>
            <a:lumOff val="-2355"/>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6">
                  <a:lumMod val="20000"/>
                  <a:lumOff val="80000"/>
                </a:schemeClr>
              </a:solidFill>
            </a:rPr>
            <a:t>Evangelization</a:t>
          </a:r>
          <a:endParaRPr lang="en-US" sz="2400" kern="1200" dirty="0">
            <a:solidFill>
              <a:schemeClr val="accent6">
                <a:lumMod val="20000"/>
                <a:lumOff val="80000"/>
              </a:schemeClr>
            </a:solidFill>
          </a:endParaRPr>
        </a:p>
      </dsp:txBody>
      <dsp:txXfrm>
        <a:off x="2650605" y="1528649"/>
        <a:ext cx="2432600" cy="933913"/>
      </dsp:txXfrm>
    </dsp:sp>
    <dsp:sp modelId="{0392B2BF-4151-48D4-88BD-4FEB7EEA5789}">
      <dsp:nvSpPr>
        <dsp:cNvPr id="0" name=""/>
        <dsp:cNvSpPr/>
      </dsp:nvSpPr>
      <dsp:spPr>
        <a:xfrm>
          <a:off x="2333624" y="2945781"/>
          <a:ext cx="3048000" cy="3048000"/>
        </a:xfrm>
        <a:prstGeom prst="ellipse">
          <a:avLst/>
        </a:prstGeom>
        <a:solidFill>
          <a:schemeClr val="accent2">
            <a:hueOff val="19008842"/>
            <a:satOff val="-36686"/>
            <a:lumOff val="-471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accent6">
                  <a:lumMod val="20000"/>
                  <a:lumOff val="80000"/>
                </a:schemeClr>
              </a:solidFill>
            </a:rPr>
            <a:t>Hospitality</a:t>
          </a:r>
          <a:endParaRPr lang="en-US" sz="2600" kern="1200" dirty="0">
            <a:solidFill>
              <a:schemeClr val="accent6">
                <a:lumMod val="20000"/>
                <a:lumOff val="80000"/>
              </a:schemeClr>
            </a:solidFill>
          </a:endParaRPr>
        </a:p>
      </dsp:txBody>
      <dsp:txXfrm>
        <a:off x="2779994" y="3707781"/>
        <a:ext cx="2155261" cy="1524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4E8F51-F3A9-4453-A073-9EF69A1BBF4E}" type="datetimeFigureOut">
              <a:rPr lang="en-US" smtClean="0"/>
              <a:pPr/>
              <a:t>6/30/2017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DFA1281-F353-4936-BEF1-8A31118CC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tjosephkeyport.org/History%20Ministry%20Of%20Hospitalit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tjosephkeyport.org/History%20Ministry%20Of%20Hospitality.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training resource is meant to be flexible: its components can be used in any combination and order as the presenter sees fit. Simply save the slides you need in your</a:t>
            </a:r>
            <a:r>
              <a:rPr lang="en-US" baseline="0" dirty="0" smtClean="0"/>
              <a:t> own PPT file and rearrange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Components include:</a:t>
            </a:r>
            <a:endParaRPr lang="en-US" dirty="0" smtClean="0"/>
          </a:p>
          <a:p>
            <a:pPr lvl="1">
              <a:buFont typeface="Arial" pitchFamily="34" charset="0"/>
              <a:buChar char="•"/>
            </a:pPr>
            <a:r>
              <a:rPr lang="en-US" dirty="0" smtClean="0"/>
              <a:t>The “basics” of teaching the role of the greeter and usher and how they fulfill their ministries, with a prayer/song to start and a commissioning prayer to end.  </a:t>
            </a:r>
          </a:p>
          <a:p>
            <a:pPr lvl="1">
              <a:buFont typeface="Arial" pitchFamily="34" charset="0"/>
              <a:buChar char="•"/>
            </a:pPr>
            <a:r>
              <a:rPr lang="en-US" dirty="0" smtClean="0"/>
              <a:t>A theology of the ministry of hospitality</a:t>
            </a:r>
          </a:p>
          <a:p>
            <a:pPr lvl="1">
              <a:buFont typeface="Arial" pitchFamily="34" charset="0"/>
              <a:buChar char="•"/>
            </a:pPr>
            <a:r>
              <a:rPr lang="en-US" dirty="0" smtClean="0"/>
              <a:t>The spiritual basis for hospitality, which is the foundation for actually being hospitable: there are multiple avenues for approaching this.  These could be woven together</a:t>
            </a:r>
            <a:r>
              <a:rPr lang="en-US" baseline="0" dirty="0" smtClean="0"/>
              <a:t> with other components</a:t>
            </a:r>
            <a:r>
              <a:rPr lang="en-US" dirty="0" smtClean="0"/>
              <a:t>, taken individually or serve as a spiritual retreat</a:t>
            </a:r>
            <a:r>
              <a:rPr lang="en-US" baseline="0" dirty="0" smtClean="0"/>
              <a:t> for ministers of hospitality.</a:t>
            </a:r>
            <a:endParaRPr lang="en-US" dirty="0" smtClean="0"/>
          </a:p>
          <a:p>
            <a:pPr lvl="1">
              <a:buFont typeface="Arial" pitchFamily="34" charset="0"/>
              <a:buChar char="•"/>
            </a:pPr>
            <a:r>
              <a:rPr lang="en-US" dirty="0" smtClean="0"/>
              <a:t>Leadership Formation &amp;/or Creating</a:t>
            </a:r>
            <a:r>
              <a:rPr lang="en-US" baseline="0" dirty="0" smtClean="0"/>
              <a:t> a Parish-wide Lifestyle of Hospitality</a:t>
            </a:r>
            <a:endParaRPr lang="en-US" dirty="0" smtClean="0"/>
          </a:p>
          <a:p>
            <a:pPr lvl="2">
              <a:buFont typeface="Arial" pitchFamily="34" charset="0"/>
              <a:buChar char="•"/>
            </a:pPr>
            <a:r>
              <a:rPr lang="en-US" dirty="0" smtClean="0"/>
              <a:t>other options for the ministry of hospitality, </a:t>
            </a:r>
          </a:p>
          <a:p>
            <a:pPr lvl="2">
              <a:buFont typeface="Arial" pitchFamily="34" charset="0"/>
              <a:buChar char="•"/>
            </a:pPr>
            <a:r>
              <a:rPr lang="en-US" dirty="0" smtClean="0"/>
              <a:t>a method for a parish group to discern which avenues for hospitality ministry they wish to pursue and</a:t>
            </a:r>
          </a:p>
          <a:p>
            <a:pPr lvl="2">
              <a:buFont typeface="Arial" pitchFamily="34" charset="0"/>
              <a:buChar char="•"/>
            </a:pPr>
            <a:r>
              <a:rPr lang="en-US" dirty="0" smtClean="0"/>
              <a:t> how to encourage the larger parish community to see the ministry of hospitality as something everyone is responsible for.  </a:t>
            </a:r>
          </a:p>
          <a:p>
            <a:pPr lvl="1"/>
            <a:r>
              <a:rPr lang="en-US" dirty="0" smtClean="0"/>
              <a:t>This could stand alone as a conversation with parish pastoral council or be a session the participants do at the end of the rest of the training to discern how to expand hospitality ministry in their parish.</a:t>
            </a:r>
          </a:p>
        </p:txBody>
      </p:sp>
      <p:sp>
        <p:nvSpPr>
          <p:cNvPr id="4" name="Slide Number Placeholder 3"/>
          <p:cNvSpPr>
            <a:spLocks noGrp="1"/>
          </p:cNvSpPr>
          <p:nvPr>
            <p:ph type="sldNum" sz="quarter" idx="10"/>
          </p:nvPr>
        </p:nvSpPr>
        <p:spPr/>
        <p:txBody>
          <a:bodyPr/>
          <a:lstStyle/>
          <a:p>
            <a:fld id="{3DFA1281-F353-4936-BEF1-8A31118CC9F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15790"/>
          </a:xfrm>
        </p:spPr>
        <p:txBody>
          <a:bodyPr>
            <a:normAutofit lnSpcReduction="10000"/>
          </a:bodyPr>
          <a:lstStyle/>
          <a:p>
            <a:r>
              <a:rPr lang="en-US" dirty="0" smtClean="0">
                <a:latin typeface="+mj-lt"/>
              </a:rPr>
              <a:t>This resource uses the phrase Ministry of Hospitality.  What is ministry?  Is it okay to use the term for lay people? </a:t>
            </a:r>
            <a:r>
              <a:rPr lang="en-US" dirty="0" smtClean="0">
                <a:solidFill>
                  <a:srgbClr val="FF0000"/>
                </a:solidFill>
                <a:latin typeface="+mj-lt"/>
                <a:sym typeface="Wingdings"/>
              </a:rPr>
              <a:t> Each of us is called to ministry by Christ through </a:t>
            </a:r>
            <a:r>
              <a:rPr lang="en-US" dirty="0" smtClean="0">
                <a:latin typeface="+mj-lt"/>
                <a:sym typeface="Wingdings"/>
              </a:rPr>
              <a:t>our Baptism.  In Baptism, we are first called to serve others and, because of our baptism, we also have an obligation to participate in the liturgy of the Church. </a:t>
            </a:r>
          </a:p>
          <a:p>
            <a:r>
              <a:rPr lang="en-US" dirty="0" smtClean="0">
                <a:latin typeface="+mj-lt"/>
                <a:sym typeface="Wingdings"/>
              </a:rPr>
              <a:t>   </a:t>
            </a:r>
            <a:endParaRPr lang="en-US" dirty="0" smtClean="0">
              <a:latin typeface="+mj-lt"/>
            </a:endParaRPr>
          </a:p>
          <a:p>
            <a:r>
              <a:rPr lang="en-US" dirty="0" smtClean="0">
                <a:latin typeface="+mj-lt"/>
              </a:rPr>
              <a:t>St. Paul, in his first letter to the Corinthians, tells us that “There are different kinds of spiritual gifts, but the same Spirit; there are different forms of service but the same Lord; there are different workings but the same God who produces all of them in everyone.  To each individual the manifestation of the Spirit is given for some benefit.” (I Cor. 12;4-7)</a:t>
            </a:r>
            <a:r>
              <a:rPr lang="en-US" dirty="0" smtClean="0">
                <a:solidFill>
                  <a:srgbClr val="FF0000"/>
                </a:solidFill>
                <a:latin typeface="+mj-lt"/>
                <a:sym typeface="Wingdings"/>
              </a:rPr>
              <a:t> </a:t>
            </a:r>
            <a:endParaRPr lang="en-US" dirty="0" smtClean="0">
              <a:latin typeface="+mj-lt"/>
            </a:endParaRPr>
          </a:p>
          <a:p>
            <a:pPr lvl="1">
              <a:buFont typeface="Arial" pitchFamily="34" charset="0"/>
              <a:buChar char="•"/>
            </a:pPr>
            <a:r>
              <a:rPr lang="en-US" dirty="0" smtClean="0">
                <a:latin typeface="+mj-lt"/>
              </a:rPr>
              <a:t>Just as there are different gifts among the members of the Body of Christ, so there are various ministries in the life of the Church. </a:t>
            </a:r>
          </a:p>
          <a:p>
            <a:pPr lvl="1">
              <a:buFont typeface="Arial" pitchFamily="34" charset="0"/>
              <a:buChar char="•"/>
            </a:pPr>
            <a:r>
              <a:rPr lang="en-US" dirty="0" smtClean="0">
                <a:latin typeface="+mj-lt"/>
              </a:rPr>
              <a:t>Through prayer and reflection, we must discern the gifts we have and God’s call</a:t>
            </a:r>
            <a:r>
              <a:rPr lang="en-US" baseline="0" dirty="0" smtClean="0">
                <a:latin typeface="+mj-lt"/>
              </a:rPr>
              <a:t> </a:t>
            </a:r>
            <a:r>
              <a:rPr lang="en-US" dirty="0" smtClean="0">
                <a:latin typeface="+mj-lt"/>
              </a:rPr>
              <a:t>to share those gifts with the Church and the world. </a:t>
            </a:r>
          </a:p>
          <a:p>
            <a:endParaRPr lang="en-US" dirty="0" smtClean="0">
              <a:latin typeface="+mj-lt"/>
            </a:endParaRPr>
          </a:p>
          <a:p>
            <a:r>
              <a:rPr lang="en-US" dirty="0" smtClean="0">
                <a:latin typeface="+mj-lt"/>
              </a:rPr>
              <a:t>In his Pastoral Vision for the Diocese of Scranton, </a:t>
            </a:r>
            <a:r>
              <a:rPr lang="en-US" i="1" dirty="0" smtClean="0">
                <a:latin typeface="+mj-lt"/>
              </a:rPr>
              <a:t>Wounded and Loved, </a:t>
            </a:r>
            <a:r>
              <a:rPr lang="en-US" i="1" dirty="0" err="1" smtClean="0">
                <a:latin typeface="+mj-lt"/>
              </a:rPr>
              <a:t>Regathering</a:t>
            </a:r>
            <a:r>
              <a:rPr lang="en-US" i="1" dirty="0" smtClean="0">
                <a:latin typeface="+mj-lt"/>
              </a:rPr>
              <a:t> the Scattered</a:t>
            </a:r>
            <a:r>
              <a:rPr lang="en-US" dirty="0" smtClean="0">
                <a:latin typeface="+mj-lt"/>
              </a:rPr>
              <a:t>, Bishop Bambera uses the story</a:t>
            </a:r>
            <a:r>
              <a:rPr lang="en-US" baseline="0" dirty="0" smtClean="0">
                <a:latin typeface="+mj-lt"/>
              </a:rPr>
              <a:t> of</a:t>
            </a:r>
            <a:r>
              <a:rPr lang="en-US" dirty="0" smtClean="0">
                <a:latin typeface="+mj-lt"/>
              </a:rPr>
              <a:t> Jesus washing the feet of the disciples (</a:t>
            </a:r>
            <a:r>
              <a:rPr lang="en-US" dirty="0" err="1" smtClean="0">
                <a:latin typeface="+mj-lt"/>
              </a:rPr>
              <a:t>Jn</a:t>
            </a:r>
            <a:r>
              <a:rPr lang="en-US" baseline="0" dirty="0" smtClean="0">
                <a:latin typeface="+mj-lt"/>
              </a:rPr>
              <a:t> 13)</a:t>
            </a:r>
            <a:r>
              <a:rPr lang="en-US" dirty="0" smtClean="0">
                <a:latin typeface="+mj-lt"/>
              </a:rPr>
              <a:t> as the foundation for his vision of servant leadership. </a:t>
            </a:r>
            <a:r>
              <a:rPr lang="en-US" baseline="0" dirty="0" smtClean="0">
                <a:latin typeface="+mj-lt"/>
              </a:rPr>
              <a:t>  The italicized quotes are taken from p. 6.</a:t>
            </a:r>
            <a:endParaRPr lang="en-US" dirty="0" smtClean="0">
              <a:solidFill>
                <a:srgbClr val="FF0000"/>
              </a:solidFill>
              <a:latin typeface="+mj-lt"/>
            </a:endParaRPr>
          </a:p>
          <a:p>
            <a:endParaRPr lang="en-US" dirty="0" smtClean="0">
              <a:latin typeface="+mj-lt"/>
            </a:endParaRPr>
          </a:p>
          <a:p>
            <a:endParaRPr lang="en-US" dirty="0">
              <a:latin typeface="+mj-lt"/>
            </a:endParaRPr>
          </a:p>
        </p:txBody>
      </p:sp>
      <p:sp>
        <p:nvSpPr>
          <p:cNvPr id="4" name="Slide Number Placeholder 3"/>
          <p:cNvSpPr>
            <a:spLocks noGrp="1"/>
          </p:cNvSpPr>
          <p:nvPr>
            <p:ph type="sldNum" sz="quarter" idx="10"/>
          </p:nvPr>
        </p:nvSpPr>
        <p:spPr/>
        <p:txBody>
          <a:bodyPr/>
          <a:lstStyle/>
          <a:p>
            <a:fld id="{3DFA1281-F353-4936-BEF1-8A31118CC9F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None/>
            </a:pPr>
            <a:r>
              <a:rPr lang="en-US" dirty="0" smtClean="0"/>
              <a:t>To</a:t>
            </a:r>
            <a:r>
              <a:rPr lang="en-US" baseline="0" dirty="0" smtClean="0"/>
              <a:t> ground the theology that follows, please consider your own experience of hospitality.</a:t>
            </a:r>
          </a:p>
          <a:p>
            <a:pPr marL="232943" indent="-232943">
              <a:buNone/>
            </a:pPr>
            <a:endParaRPr lang="en-US" baseline="0" dirty="0" smtClean="0"/>
          </a:p>
          <a:p>
            <a:pPr marL="232943" indent="-232943">
              <a:buNone/>
            </a:pPr>
            <a:r>
              <a:rPr lang="en-US" baseline="0" dirty="0" smtClean="0"/>
              <a:t>The instructor may wish to invite people to share their stories in groups of 2 or 3 or, if the group is not too large, with the whole group.</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14</a:t>
            </a:fld>
            <a:endParaRPr lang="en-US"/>
          </a:p>
        </p:txBody>
      </p:sp>
    </p:spTree>
    <p:extLst>
      <p:ext uri="{BB962C8B-B14F-4D97-AF65-F5344CB8AC3E}">
        <p14:creationId xmlns:p14="http://schemas.microsoft.com/office/powerpoint/2010/main" xmlns="" val="3356851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a:t>
            </a:r>
            <a:r>
              <a:rPr lang="en-US" baseline="0" dirty="0" smtClean="0"/>
              <a:t> own story of welcome </a:t>
            </a:r>
            <a:r>
              <a:rPr lang="en-US" dirty="0" smtClean="0"/>
              <a:t>points</a:t>
            </a:r>
            <a:r>
              <a:rPr lang="en-US" baseline="0" dirty="0" smtClean="0"/>
              <a:t> toward the deep human longing to belong.  Everyone has this longing; there really are no rugged individuals, despite what American culture promotes.  In Arabic the word for human being means “the one who needs to be in relationship with others.”  How true that is about us!  </a:t>
            </a:r>
          </a:p>
          <a:p>
            <a:endParaRPr lang="en-US" baseline="0" dirty="0" smtClean="0"/>
          </a:p>
          <a:p>
            <a:r>
              <a:rPr lang="en-US" baseline="0" dirty="0" smtClean="0"/>
              <a:t>Remember this song? </a:t>
            </a:r>
            <a:r>
              <a:rPr lang="en-US" baseline="0" dirty="0" smtClean="0">
                <a:sym typeface="Wingdings" pitchFamily="2" charset="2"/>
              </a:rPr>
              <a:t> It was so popular, at least in part, because it touched on this longing.</a:t>
            </a:r>
            <a:endParaRPr lang="en-US" baseline="0" dirty="0" smtClean="0"/>
          </a:p>
          <a:p>
            <a:endParaRPr lang="en-US" baseline="0" dirty="0" smtClean="0"/>
          </a:p>
          <a:p>
            <a:r>
              <a:rPr lang="en-US" baseline="0" dirty="0" smtClean="0"/>
              <a:t>Belonging is the first need of Millenials (before belief and behavior).  What does this mean?</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15</a:t>
            </a:fld>
            <a:endParaRPr lang="en-US"/>
          </a:p>
        </p:txBody>
      </p:sp>
    </p:spTree>
    <p:extLst>
      <p:ext uri="{BB962C8B-B14F-4D97-AF65-F5344CB8AC3E}">
        <p14:creationId xmlns:p14="http://schemas.microsoft.com/office/powerpoint/2010/main" xmlns="" val="2376681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three basic building blocks</a:t>
            </a:r>
            <a:r>
              <a:rPr lang="en-US" sz="1200" kern="1200" baseline="0" dirty="0" smtClean="0">
                <a:solidFill>
                  <a:schemeClr val="tx1"/>
                </a:solidFill>
                <a:latin typeface="+mn-lt"/>
                <a:ea typeface="+mn-ea"/>
                <a:cs typeface="+mn-cs"/>
              </a:rPr>
              <a:t> of religion: Belief, Behavior and Belonging.  </a:t>
            </a:r>
            <a:r>
              <a:rPr lang="en-US" sz="1200" kern="1200" dirty="0" smtClean="0">
                <a:solidFill>
                  <a:schemeClr val="tx1"/>
                </a:solidFill>
                <a:latin typeface="+mn-lt"/>
                <a:ea typeface="+mn-ea"/>
                <a:cs typeface="+mn-cs"/>
              </a:rPr>
              <a:t>“For the last few centuries, Western Christianity offered faith in a particular way.  Catholics and Mainline Protestants taught” that these happened in this order: 1) Belief, 2) Behavior, and then 3) Belonging.  We were baptized as infants and taught catechisms.  Children were brought into Church practices and eventually, between ages 7 -15, confirmed, so they now officially and completely belonged. (Bass 201)</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16</a:t>
            </a:fld>
            <a:endParaRPr lang="en-US"/>
          </a:p>
        </p:txBody>
      </p:sp>
    </p:spTree>
    <p:extLst>
      <p:ext uri="{BB962C8B-B14F-4D97-AF65-F5344CB8AC3E}">
        <p14:creationId xmlns:p14="http://schemas.microsoft.com/office/powerpoint/2010/main" xmlns="" val="84875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different than Jesus’ method: He began by inviting people to join the community of His disciples.  There they learned how to behave by following the Way.  This behavior in turn created a new way of seeing, a new set of beliefs. (Bass, 207)</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Consider</a:t>
            </a:r>
            <a:r>
              <a:rPr lang="en-US" sz="1200" kern="1200" baseline="0" dirty="0" smtClean="0">
                <a:solidFill>
                  <a:schemeClr val="tx1"/>
                </a:solidFill>
                <a:latin typeface="+mn-lt"/>
                <a:ea typeface="+mn-ea"/>
                <a:cs typeface="+mn-cs"/>
              </a:rPr>
              <a:t> the “Bread of Life Discourse” in John 6.  When Jesus explains that people must eat his body in order to be saved, many leave.  Jesus turns to the disciples and asks if they will go too.  Peter says in reply, “</a:t>
            </a:r>
            <a:r>
              <a:rPr lang="en-US" sz="1200" b="0" i="0" kern="1200" dirty="0" smtClean="0">
                <a:solidFill>
                  <a:schemeClr val="tx1"/>
                </a:solidFill>
                <a:latin typeface="+mn-lt"/>
                <a:ea typeface="+mn-ea"/>
                <a:cs typeface="+mn-cs"/>
              </a:rPr>
              <a:t>Lord, to whom can we go? You have the words of eternal life. We have come to believe and know that you are the Holy One of God.” (John 6:68-69)</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17</a:t>
            </a:fld>
            <a:endParaRPr lang="en-US"/>
          </a:p>
        </p:txBody>
      </p:sp>
    </p:spTree>
    <p:extLst>
      <p:ext uri="{BB962C8B-B14F-4D97-AF65-F5344CB8AC3E}">
        <p14:creationId xmlns:p14="http://schemas.microsoft.com/office/powerpoint/2010/main" xmlns="" val="75186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the reason for this change has to do with changes in how we talk</a:t>
            </a:r>
            <a:r>
              <a:rPr lang="en-US" baseline="0" dirty="0" smtClean="0"/>
              <a:t> about </a:t>
            </a:r>
            <a:r>
              <a:rPr lang="en-US" dirty="0" smtClean="0"/>
              <a:t>knowing about</a:t>
            </a:r>
            <a:r>
              <a:rPr lang="en-US" baseline="0" dirty="0" smtClean="0"/>
              <a:t> God</a:t>
            </a:r>
            <a:r>
              <a:rPr lang="en-US" dirty="0" smtClean="0"/>
              <a:t>.  We call how we know about God </a:t>
            </a:r>
            <a:r>
              <a:rPr lang="en-US" baseline="0" dirty="0" smtClean="0"/>
              <a:t>Revelation and the way we picture it has a big impact on how we “do” Church.  For several centuries, as a result of the Enlightenment (in the 17</a:t>
            </a:r>
            <a:r>
              <a:rPr lang="en-US" baseline="30000" dirty="0" smtClean="0"/>
              <a:t>th </a:t>
            </a:r>
            <a:r>
              <a:rPr lang="en-US" baseline="0" dirty="0" smtClean="0"/>
              <a:t>-18</a:t>
            </a:r>
            <a:r>
              <a:rPr lang="en-US" baseline="30000" dirty="0" smtClean="0"/>
              <a:t>th</a:t>
            </a:r>
            <a:r>
              <a:rPr lang="en-US" baseline="0" dirty="0" smtClean="0"/>
              <a:t> centuries), the Church saw Revelation as the activity of us studying or learning about God.  Revelation was therefore a Body of Knowledge to be mastered.  So we wrote catechisms and memorized questions for Confirmation and saw even God as something to be studied.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But Vatican II reminded us that Revelation is first and foremost about God reaching out to us to have a relationship with humans.  So now what we “do” at church and as Christians is primarily about relationship building.  When we come to mass, our main focus is not wondering how late we can be and still count it as meeting our Sunday obligation.  It is to fall further in love with God (and with each other).  It’s about relationships.  When we hear the call to evangelize, our focus is not on setting all those wrong people straight. It is on sharing the Good News that God is in love with each and everyone of us!  Again, it is about relationships.</a:t>
            </a:r>
          </a:p>
          <a:p>
            <a:endParaRPr lang="en-US" baseline="0" dirty="0" smtClean="0"/>
          </a:p>
          <a:p>
            <a:r>
              <a:rPr lang="en-US" baseline="0" dirty="0" smtClean="0"/>
              <a:t>And what is more essential to relationship-building than hospitality?  Hospitality makes possible the in-breaking of God into the lives of others.  It allows for what Sherry Weddell calls the first threshold of conversion, which is Trust.  If trust doesn’t happen, I will not ask questions, I will not engage, and I certainly will not make a commitment to the God I cannot see, if the people I can see are rude and cliquish.</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a:t>
            </a:r>
            <a:r>
              <a:rPr lang="en-US" sz="1200" kern="1200" baseline="0" dirty="0" smtClean="0">
                <a:solidFill>
                  <a:schemeClr val="tx1"/>
                </a:solidFill>
                <a:latin typeface="+mn-lt"/>
                <a:ea typeface="+mn-ea"/>
                <a:cs typeface="+mn-cs"/>
              </a:rPr>
              <a:t> that we have reflected on the need for welcome and belonging, let’s look at its roots in Scripture and Tradition:</a:t>
            </a:r>
          </a:p>
          <a:p>
            <a:r>
              <a:rPr lang="en-US" sz="1200" kern="1200" dirty="0" smtClean="0">
                <a:solidFill>
                  <a:schemeClr val="tx1"/>
                </a:solidFill>
                <a:latin typeface="+mn-lt"/>
                <a:ea typeface="+mn-ea"/>
                <a:cs typeface="+mn-cs"/>
              </a:rPr>
              <a:t>1. Hospitality was a value in Middle Eastern society as far back as the time of Abraham and Sarah (circa 1800 BCE) in </a:t>
            </a:r>
            <a:r>
              <a:rPr lang="en-US" sz="1200" kern="1200" dirty="0" err="1" smtClean="0">
                <a:solidFill>
                  <a:schemeClr val="tx1"/>
                </a:solidFill>
                <a:latin typeface="+mn-lt"/>
                <a:ea typeface="+mn-ea"/>
                <a:cs typeface="+mn-cs"/>
              </a:rPr>
              <a:t>Mamre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Gn</a:t>
            </a:r>
            <a:r>
              <a:rPr lang="en-US" sz="1200" kern="1200" dirty="0" smtClean="0">
                <a:solidFill>
                  <a:schemeClr val="tx1"/>
                </a:solidFill>
                <a:latin typeface="+mn-lt"/>
                <a:ea typeface="+mn-ea"/>
                <a:cs typeface="+mn-cs"/>
              </a:rPr>
              <a:t> 18: 1-8).  Three visitors</a:t>
            </a:r>
            <a:r>
              <a:rPr lang="en-US" sz="1200" kern="1200" baseline="0" dirty="0" smtClean="0">
                <a:solidFill>
                  <a:schemeClr val="tx1"/>
                </a:solidFill>
                <a:latin typeface="+mn-lt"/>
                <a:ea typeface="+mn-ea"/>
                <a:cs typeface="+mn-cs"/>
              </a:rPr>
              <a:t> who turn out to be</a:t>
            </a:r>
            <a:r>
              <a:rPr lang="en-US" sz="1200" kern="1200" dirty="0" smtClean="0">
                <a:solidFill>
                  <a:schemeClr val="tx1"/>
                </a:solidFill>
                <a:latin typeface="+mn-lt"/>
                <a:ea typeface="+mn-ea"/>
                <a:cs typeface="+mn-cs"/>
              </a:rPr>
              <a:t> angels bless Abraham and Sarah for their hospitality by promising them a son within the year.  Granted, they had been promised descendants as numerous as the stars and the grains of sand already, but the generosity they show their guests moves God to make</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 definitive promise of Isaac’s birth.  Abraham and Sarah did not initially know who the three visitors were; the fact that </a:t>
            </a:r>
            <a:r>
              <a:rPr lang="en-US" sz="1200" u="sng" kern="1200" dirty="0" smtClean="0">
                <a:solidFill>
                  <a:schemeClr val="tx1"/>
                </a:solidFill>
                <a:latin typeface="+mn-lt"/>
                <a:ea typeface="+mn-ea"/>
                <a:cs typeface="+mn-cs"/>
              </a:rPr>
              <a:t>they welcomed anyone seems particularly pleasing to God</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sym typeface="Wingdings" panose="05000000000000000000" pitchFamily="2" charset="2"/>
              </a:rPr>
              <a:t>Many have noted the value of hospitality in this story.  In fact the writer</a:t>
            </a:r>
            <a:r>
              <a:rPr lang="en-US" sz="1200" kern="1200" baseline="0" dirty="0" smtClean="0">
                <a:solidFill>
                  <a:schemeClr val="tx1"/>
                </a:solidFill>
                <a:latin typeface="+mn-lt"/>
                <a:ea typeface="+mn-ea"/>
                <a:cs typeface="+mn-cs"/>
                <a:sym typeface="Wingdings" panose="05000000000000000000" pitchFamily="2" charset="2"/>
              </a:rPr>
              <a:t> of Hebrews</a:t>
            </a:r>
            <a:r>
              <a:rPr lang="en-US" sz="1200" kern="1200" dirty="0" smtClean="0">
                <a:solidFill>
                  <a:schemeClr val="tx1"/>
                </a:solidFill>
                <a:latin typeface="+mn-lt"/>
                <a:ea typeface="+mn-ea"/>
                <a:cs typeface="+mn-cs"/>
                <a:sym typeface="Wingdings" panose="05000000000000000000" pitchFamily="2" charset="2"/>
              </a:rPr>
              <a:t> e</a:t>
            </a:r>
            <a:r>
              <a:rPr lang="en-US" sz="1200" kern="1200" dirty="0" smtClean="0">
                <a:solidFill>
                  <a:schemeClr val="tx1"/>
                </a:solidFill>
                <a:latin typeface="+mn-lt"/>
                <a:ea typeface="+mn-ea"/>
                <a:cs typeface="+mn-cs"/>
              </a:rPr>
              <a:t>ncourages in </a:t>
            </a:r>
            <a:r>
              <a:rPr lang="en-US" sz="1200" kern="1200" baseline="0" dirty="0" smtClean="0">
                <a:solidFill>
                  <a:schemeClr val="tx1"/>
                </a:solidFill>
                <a:latin typeface="+mn-lt"/>
                <a:ea typeface="+mn-ea"/>
                <a:cs typeface="+mn-cs"/>
              </a:rPr>
              <a:t>Heb 13:2 </a:t>
            </a:r>
            <a:r>
              <a:rPr lang="en-US" sz="1200" kern="1200" dirty="0" smtClean="0">
                <a:solidFill>
                  <a:schemeClr val="tx1"/>
                </a:solidFill>
                <a:latin typeface="+mn-lt"/>
                <a:ea typeface="+mn-ea"/>
                <a:cs typeface="+mn-cs"/>
              </a:rPr>
              <a:t>: “</a:t>
            </a:r>
            <a:r>
              <a:rPr lang="en-US" sz="1200" b="0" i="0" kern="1200" dirty="0" smtClean="0">
                <a:solidFill>
                  <a:schemeClr val="tx1"/>
                </a:solidFill>
                <a:effectLst/>
                <a:latin typeface="+mn-lt"/>
                <a:ea typeface="+mn-ea"/>
                <a:cs typeface="+mn-cs"/>
              </a:rPr>
              <a:t>Do not neglect to show hospitality to strangers, for by doing that some have entertained angels without knowing it.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2. In Psalm 23, the Lord models hospitality in a way that gives great comfort to the singer.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singer finds safety, security, food, honor and distinction, forgiveness, goodness and a home with the Lord.  Who has not read this and thought, “Oh, I would love to have that!”</a:t>
            </a:r>
          </a:p>
        </p:txBody>
      </p:sp>
      <p:sp>
        <p:nvSpPr>
          <p:cNvPr id="4" name="Slide Number Placeholder 3"/>
          <p:cNvSpPr>
            <a:spLocks noGrp="1"/>
          </p:cNvSpPr>
          <p:nvPr>
            <p:ph type="sldNum" sz="quarter" idx="10"/>
          </p:nvPr>
        </p:nvSpPr>
        <p:spPr/>
        <p:txBody>
          <a:bodyPr/>
          <a:lstStyle/>
          <a:p>
            <a:fld id="{4FE1CBCA-CF88-4B51-95B2-13D5C2BD1B69}" type="slidenum">
              <a:rPr lang="en-US" smtClean="0"/>
              <a:pPr/>
              <a:t>20</a:t>
            </a:fld>
            <a:endParaRPr lang="en-US"/>
          </a:p>
        </p:txBody>
      </p:sp>
    </p:spTree>
    <p:extLst>
      <p:ext uri="{BB962C8B-B14F-4D97-AF65-F5344CB8AC3E}">
        <p14:creationId xmlns:p14="http://schemas.microsoft.com/office/powerpoint/2010/main" xmlns="" val="4060790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Scripture God models hospitality and pointedly</a:t>
            </a:r>
            <a:r>
              <a:rPr lang="en-US" baseline="0" dirty="0" smtClean="0"/>
              <a:t> calls on us to show it.  Perhaps the most pointed of these is in the Parable of the Last Judgment late in Matthew’s gospel.  In this familiar passage from which we get six of the seven Corporal Works of Mercy, the King of the World easily divides people into two groups.  Although we often focus on feeding the hungry and clothing the naked, one of the requirements is welcoming the stranger.  Of especial note in this passage is that these works of mercy are the only thing required for entrance into heaven!  God does not want to know how many times we went to mass or how many novenas we said.  While these are good activities, the bottom line for God is how we have shown compassion, including in our welcoming!</a:t>
            </a:r>
          </a:p>
          <a:p>
            <a:endParaRPr lang="en-US" baseline="0"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21</a:t>
            </a:fld>
            <a:endParaRPr lang="en-US"/>
          </a:p>
        </p:txBody>
      </p:sp>
    </p:spTree>
    <p:extLst>
      <p:ext uri="{BB962C8B-B14F-4D97-AF65-F5344CB8AC3E}">
        <p14:creationId xmlns:p14="http://schemas.microsoft.com/office/powerpoint/2010/main" xmlns="" val="210788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that Scripture says hospitality is so important, let’s take a look inward</a:t>
            </a:r>
            <a:r>
              <a:rPr lang="en-US" baseline="0" dirty="0" smtClean="0"/>
              <a:t> at how well we are hospitable – particularly at church.</a:t>
            </a:r>
          </a:p>
          <a:p>
            <a:pPr lvl="1">
              <a:buFont typeface="Arial" pitchFamily="34" charset="0"/>
              <a:buChar char="•"/>
            </a:pPr>
            <a:r>
              <a:rPr lang="en-US" baseline="0" dirty="0" smtClean="0"/>
              <a:t>Invite personal reflection.</a:t>
            </a:r>
          </a:p>
        </p:txBody>
      </p:sp>
      <p:sp>
        <p:nvSpPr>
          <p:cNvPr id="4" name="Slide Number Placeholder 3"/>
          <p:cNvSpPr>
            <a:spLocks noGrp="1"/>
          </p:cNvSpPr>
          <p:nvPr>
            <p:ph type="sldNum" sz="quarter" idx="10"/>
          </p:nvPr>
        </p:nvSpPr>
        <p:spPr/>
        <p:txBody>
          <a:bodyPr/>
          <a:lstStyle/>
          <a:p>
            <a:fld id="{4FE1CBCA-CF88-4B51-95B2-13D5C2BD1B69}" type="slidenum">
              <a:rPr lang="en-US" smtClean="0"/>
              <a:pPr/>
              <a:t>22</a:t>
            </a:fld>
            <a:endParaRPr lang="en-US"/>
          </a:p>
        </p:txBody>
      </p:sp>
    </p:spTree>
    <p:extLst>
      <p:ext uri="{BB962C8B-B14F-4D97-AF65-F5344CB8AC3E}">
        <p14:creationId xmlns:p14="http://schemas.microsoft.com/office/powerpoint/2010/main" xmlns="" val="3405051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II. Prayer</a:t>
            </a:r>
          </a:p>
          <a:p>
            <a:pPr defTabSz="931774">
              <a:defRPr/>
            </a:pPr>
            <a:r>
              <a:rPr lang="en-US" dirty="0" smtClean="0"/>
              <a:t>Because this is training for ministry, it is most helpful to include prayerful reflection in the training.  Here are some songs</a:t>
            </a:r>
            <a:r>
              <a:rPr lang="en-US" baseline="0" dirty="0" smtClean="0"/>
              <a:t> and</a:t>
            </a:r>
            <a:r>
              <a:rPr lang="en-US" dirty="0" smtClean="0"/>
              <a:t> prayers the instructor can use.  They can be used at the beginning or ending of each session.  Another option is to use these during the session to break up the flow of information with reflective time so that participants can absorb and prayerfully ruminate on what they are learning.  There are also some suggestions for blessing the ministers at the end of their training.  Some prayers can be sent home with the participants to use when they are getting ready to minister.</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a:t>
            </a:r>
            <a:r>
              <a:rPr lang="en-US" baseline="0" dirty="0" smtClean="0"/>
              <a:t> the answers the audience found in the previous slide’s reflection…</a:t>
            </a:r>
          </a:p>
          <a:p>
            <a:pPr marL="628650" lvl="1" indent="-171450">
              <a:buFont typeface="Arial" panose="020B0604020202020204" pitchFamily="34" charset="0"/>
              <a:buChar char="•"/>
            </a:pPr>
            <a:r>
              <a:rPr lang="en-US" baseline="0" dirty="0" smtClean="0"/>
              <a:t>Answer these 2 questions and share with your neighbor. </a:t>
            </a:r>
          </a:p>
          <a:p>
            <a:pPr marL="628650" lvl="1" indent="-171450">
              <a:buFont typeface="Arial" panose="020B0604020202020204" pitchFamily="34" charset="0"/>
              <a:buChar char="•"/>
            </a:pPr>
            <a:r>
              <a:rPr lang="en-US" baseline="0" dirty="0" smtClean="0"/>
              <a:t>Collect as a large group and write on a flip chart, using two columns.</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23</a:t>
            </a:fld>
            <a:endParaRPr lang="en-US"/>
          </a:p>
        </p:txBody>
      </p:sp>
    </p:spTree>
    <p:extLst>
      <p:ext uri="{BB962C8B-B14F-4D97-AF65-F5344CB8AC3E}">
        <p14:creationId xmlns:p14="http://schemas.microsoft.com/office/powerpoint/2010/main" xmlns="" val="426638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interior</a:t>
            </a:r>
            <a:r>
              <a:rPr lang="en-US" baseline="0" dirty="0" smtClean="0"/>
              <a:t> efforts are needed to undergird a ministry of hospitality</a:t>
            </a:r>
            <a:r>
              <a:rPr lang="en-US" baseline="0" dirty="0" smtClean="0">
                <a:sym typeface="Wingdings" pitchFamily="2" charset="2"/>
              </a:rPr>
              <a:t>.  </a:t>
            </a:r>
          </a:p>
          <a:p>
            <a:pPr lvl="1">
              <a:buFont typeface="Arial" pitchFamily="34" charset="0"/>
              <a:buChar char="•"/>
            </a:pPr>
            <a:r>
              <a:rPr lang="en-US" baseline="0" dirty="0" smtClean="0">
                <a:sym typeface="Wingdings" pitchFamily="2" charset="2"/>
              </a:rPr>
              <a:t>The first is </a:t>
            </a:r>
            <a:r>
              <a:rPr lang="en-US" i="1" dirty="0" smtClean="0"/>
              <a:t>seeing Christ in others</a:t>
            </a:r>
            <a:r>
              <a:rPr lang="en-US" dirty="0" smtClean="0"/>
              <a:t>.  In John’s “Last Supper Discourse,” Jesus tells the disciples, ”Very truly, I tell you, whoever receives one whom I send receives me; and whoever receives me receives him who sent me.”  (</a:t>
            </a:r>
            <a:r>
              <a:rPr lang="en-US" dirty="0" err="1" smtClean="0"/>
              <a:t>Jn</a:t>
            </a:r>
            <a:r>
              <a:rPr lang="en-US" dirty="0" smtClean="0"/>
              <a:t> 13:20) </a:t>
            </a:r>
          </a:p>
          <a:p>
            <a:pPr lvl="1">
              <a:buFont typeface="Arial" pitchFamily="34" charset="0"/>
              <a:buChar char="•"/>
            </a:pPr>
            <a:r>
              <a:rPr lang="en-US" dirty="0" smtClean="0"/>
              <a:t>A second familiar passage comes from Matthew</a:t>
            </a:r>
            <a:r>
              <a:rPr lang="en-US" baseline="0" dirty="0" smtClean="0"/>
              <a:t> 18.</a:t>
            </a:r>
          </a:p>
          <a:p>
            <a:r>
              <a:rPr lang="en-US" baseline="0" dirty="0" smtClean="0"/>
              <a:t>Notice that in both of these passages Jesus does not say that it will be </a:t>
            </a:r>
            <a:r>
              <a:rPr lang="en-US" u="sng" baseline="0" dirty="0" smtClean="0"/>
              <a:t>like</a:t>
            </a:r>
            <a:r>
              <a:rPr lang="en-US" u="none" baseline="0" dirty="0" smtClean="0"/>
              <a:t> meeting him or </a:t>
            </a:r>
            <a:r>
              <a:rPr lang="en-US" u="sng" baseline="0" dirty="0" smtClean="0"/>
              <a:t>like</a:t>
            </a:r>
            <a:r>
              <a:rPr lang="en-US" u="none" baseline="0" dirty="0" smtClean="0"/>
              <a:t> meeting the one who sent him.  It will actually be Jesus.  It will actually be God.  Jesus will actually be with us when we have a heartfelt one-on-one or gather in a larger group.</a:t>
            </a:r>
            <a:endParaRPr lang="en-US" u="sng" baseline="0"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25</a:t>
            </a:fld>
            <a:endParaRPr lang="en-US"/>
          </a:p>
        </p:txBody>
      </p:sp>
    </p:spTree>
    <p:extLst>
      <p:ext uri="{BB962C8B-B14F-4D97-AF65-F5344CB8AC3E}">
        <p14:creationId xmlns:p14="http://schemas.microsoft.com/office/powerpoint/2010/main" xmlns="" val="1324246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beautiful spiritual discipline of seeing Christ in others continues</a:t>
            </a:r>
            <a:r>
              <a:rPr lang="en-US" baseline="0" dirty="0" smtClean="0"/>
              <a:t> throughout Church history.  We find an example i</a:t>
            </a:r>
            <a:r>
              <a:rPr lang="en-US" dirty="0" smtClean="0"/>
              <a:t>n the Rule of St. Benedict.  When</a:t>
            </a:r>
            <a:r>
              <a:rPr lang="en-US" baseline="0" dirty="0" smtClean="0"/>
              <a:t> Benedict wrote a guide for monastic life in the sixth century, there were still no hotel chains spaced regularly along a traveler’s route as we have today.  People had to rely on the hospitality of those living along their route.  Although many think of monasteries as places where people go to get away from their fellow humans, Benedict challenged monks to respect the command of Christ in the Parable of the Last Judgment.  And monasteries that follow his rule today continue this ministry of hospitality.</a:t>
            </a:r>
            <a:endParaRPr lang="en-US"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26</a:t>
            </a:fld>
            <a:endParaRPr lang="en-US"/>
          </a:p>
        </p:txBody>
      </p:sp>
    </p:spTree>
    <p:extLst>
      <p:ext uri="{BB962C8B-B14F-4D97-AF65-F5344CB8AC3E}">
        <p14:creationId xmlns:p14="http://schemas.microsoft.com/office/powerpoint/2010/main" xmlns="" val="2236781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interior action that undergirds a ministry of hospitality is </a:t>
            </a:r>
            <a:r>
              <a:rPr lang="en-US" i="1" baseline="0" dirty="0" smtClean="0"/>
              <a:t>being Christ for others.  </a:t>
            </a:r>
            <a:r>
              <a:rPr lang="en-US" baseline="0" dirty="0" smtClean="0"/>
              <a:t>When Jesus washes the disciples feet at the Last Supper, he is clear that they must carry out similar acts of humble service.  Biblical scholars tell us that this lesson-action in John’s gospel explains the meaning of the suffering and death Jesus is about to undergo.  His service is a self-sacrifice through which others might have life.  His disciples must likewise pour themselves out for the lives of others.</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27</a:t>
            </a:fld>
            <a:endParaRPr lang="en-US"/>
          </a:p>
        </p:txBody>
      </p:sp>
    </p:spTree>
    <p:extLst>
      <p:ext uri="{BB962C8B-B14F-4D97-AF65-F5344CB8AC3E}">
        <p14:creationId xmlns:p14="http://schemas.microsoft.com/office/powerpoint/2010/main" xmlns="" val="3004205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interior</a:t>
            </a:r>
            <a:r>
              <a:rPr lang="en-US" baseline="0" dirty="0" smtClean="0"/>
              <a:t> attitude has likewise been passed along in Church Tradition.  St. Teresa of Avila in the sixteenth century b</a:t>
            </a:r>
            <a:r>
              <a:rPr lang="en-US" dirty="0" smtClean="0"/>
              <a:t>eautifully spelled out the need for us to be Christ in the world today.</a:t>
            </a:r>
          </a:p>
          <a:p>
            <a:pPr lvl="1"/>
            <a:r>
              <a:rPr lang="en-US" dirty="0" smtClean="0"/>
              <a:t>Prayerfully consider –reaction?</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28</a:t>
            </a:fld>
            <a:endParaRPr lang="en-US"/>
          </a:p>
        </p:txBody>
      </p:sp>
    </p:spTree>
    <p:extLst>
      <p:ext uri="{BB962C8B-B14F-4D97-AF65-F5344CB8AC3E}">
        <p14:creationId xmlns:p14="http://schemas.microsoft.com/office/powerpoint/2010/main" xmlns="" val="2568845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More recently, in their lovely book, </a:t>
            </a:r>
            <a:r>
              <a:rPr lang="en-US" i="1" baseline="0" dirty="0" smtClean="0"/>
              <a:t>A Guide for Ushers and Greeters, </a:t>
            </a:r>
            <a:r>
              <a:rPr lang="en-US" i="0" baseline="0" dirty="0" smtClean="0"/>
              <a:t>Kerrie Ferrell and Paul Turner remind us that </a:t>
            </a:r>
            <a:r>
              <a:rPr lang="en-US" b="0" i="0" baseline="0" dirty="0" smtClean="0"/>
              <a:t>“We greet Christ in one another long before we receive him in the sacrament of Communion.”  They are speaking particularly about the value of those ministries, but this idea can be broadened even further.  If we are not bringing Christ to people in our day-to-day lives, the Eucharist will not be effective.  It may be the source and summit of our lives as Catholic Christians, but it will have no meaning to us or others if it is not made real in our day-to-day interactions with others.</a:t>
            </a:r>
            <a:endParaRPr lang="en-US" b="1" i="0" baseline="0" dirty="0" smtClean="0"/>
          </a:p>
          <a:p>
            <a:endParaRPr lang="en-US" b="0" i="0" baseline="0" dirty="0" smtClean="0"/>
          </a:p>
          <a:p>
            <a:r>
              <a:rPr lang="en-US" b="0" baseline="0" dirty="0" smtClean="0"/>
              <a:t>So</a:t>
            </a:r>
            <a:r>
              <a:rPr lang="en-US" baseline="0" dirty="0" smtClean="0"/>
              <a:t> we come full circle: Hospitality evangelizes. If I can be Christ for others, they can begin to hear the Good News.  They can begin to have a relationship with God.  </a:t>
            </a:r>
          </a:p>
          <a:p>
            <a:endParaRPr lang="en-US" baseline="0" dirty="0" smtClean="0"/>
          </a:p>
          <a:p>
            <a:r>
              <a:rPr lang="en-US" baseline="0" dirty="0" smtClean="0"/>
              <a:t>And this Good News is needed both by those who are not connected with our church and by those who are coming weekly.  Do not assume that those who attend church regularly know of God’s love.  Everyone needs to hear the Good News that God is wildly in love with them.  </a:t>
            </a:r>
          </a:p>
          <a:p>
            <a:endParaRPr lang="en-US" baseline="0" dirty="0" smtClean="0"/>
          </a:p>
          <a:p>
            <a:r>
              <a:rPr lang="en-US" baseline="0" dirty="0" smtClean="0"/>
              <a:t>Then they need to hear it again and again and again.  Conversion is a lifelong process and so evangelization is a lifelong need.</a:t>
            </a:r>
          </a:p>
        </p:txBody>
      </p:sp>
      <p:sp>
        <p:nvSpPr>
          <p:cNvPr id="4" name="Slide Number Placeholder 3"/>
          <p:cNvSpPr>
            <a:spLocks noGrp="1"/>
          </p:cNvSpPr>
          <p:nvPr>
            <p:ph type="sldNum" sz="quarter" idx="10"/>
          </p:nvPr>
        </p:nvSpPr>
        <p:spPr/>
        <p:txBody>
          <a:bodyPr/>
          <a:lstStyle/>
          <a:p>
            <a:fld id="{4FE1CBCA-CF88-4B51-95B2-13D5C2BD1B69}" type="slidenum">
              <a:rPr lang="en-US" smtClean="0"/>
              <a:pPr/>
              <a:t>29</a:t>
            </a:fld>
            <a:endParaRPr lang="en-US"/>
          </a:p>
        </p:txBody>
      </p:sp>
    </p:spTree>
    <p:extLst>
      <p:ext uri="{BB962C8B-B14F-4D97-AF65-F5344CB8AC3E}">
        <p14:creationId xmlns="" xmlns:p14="http://schemas.microsoft.com/office/powerpoint/2010/main" val="99198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 hospitality</a:t>
            </a:r>
            <a:r>
              <a:rPr lang="en-US" baseline="0" dirty="0" smtClean="0"/>
              <a:t> is an avenue for being merciful.  </a:t>
            </a:r>
            <a:r>
              <a:rPr lang="en-US" dirty="0" smtClean="0"/>
              <a:t>During the Jubilee of Mercy in 2016, Pope Francis drew our attention to the fact that Mercy</a:t>
            </a:r>
            <a:r>
              <a:rPr lang="en-US" baseline="0" dirty="0" smtClean="0"/>
              <a:t> is a key attribute of God.  He called Jesus the Face of the Father’s Mercy and encouraged us to bring this same mercy to everyone., without judgment.</a:t>
            </a:r>
          </a:p>
          <a:p>
            <a:endParaRPr lang="en-US" baseline="0" dirty="0" smtClean="0"/>
          </a:p>
          <a:p>
            <a:r>
              <a:rPr lang="en-US" baseline="0" dirty="0" smtClean="0"/>
              <a:t>Sometimes, however, we get caught up is judging the worthiness of those who come to mass.  We must remember that everyone, even the priest, is in need of God’s saving love.  If we didn’t need it, we could do something else with our time.  None of us can save ourselves.  We must all come to the feast.</a:t>
            </a:r>
          </a:p>
          <a:p>
            <a:pPr lvl="1">
              <a:buFont typeface="Arial" pitchFamily="34" charset="0"/>
              <a:buChar char="•"/>
            </a:pPr>
            <a:r>
              <a:rPr lang="en-US" baseline="0" dirty="0" smtClean="0"/>
              <a:t>As Dear Abby wrote, the church is a hospital…</a:t>
            </a:r>
          </a:p>
          <a:p>
            <a:pPr lvl="1">
              <a:buFont typeface="Arial" pitchFamily="34" charset="0"/>
              <a:buChar char="•"/>
            </a:pPr>
            <a:r>
              <a:rPr lang="en-US" baseline="0" dirty="0" smtClean="0"/>
              <a:t>This same sentiment was captured in a medieval maxim of the Church, revived by the bishops at the Second Vatican Council.</a:t>
            </a:r>
          </a:p>
        </p:txBody>
      </p:sp>
      <p:sp>
        <p:nvSpPr>
          <p:cNvPr id="4" name="Slide Number Placeholder 3"/>
          <p:cNvSpPr>
            <a:spLocks noGrp="1"/>
          </p:cNvSpPr>
          <p:nvPr>
            <p:ph type="sldNum" sz="quarter" idx="10"/>
          </p:nvPr>
        </p:nvSpPr>
        <p:spPr/>
        <p:txBody>
          <a:bodyPr/>
          <a:lstStyle/>
          <a:p>
            <a:fld id="{4FE1CBCA-CF88-4B51-95B2-13D5C2BD1B69}" type="slidenum">
              <a:rPr lang="en-US" smtClean="0"/>
              <a:pPr/>
              <a:t>30</a:t>
            </a:fld>
            <a:endParaRPr lang="en-US"/>
          </a:p>
        </p:txBody>
      </p:sp>
    </p:spTree>
    <p:extLst>
      <p:ext uri="{BB962C8B-B14F-4D97-AF65-F5344CB8AC3E}">
        <p14:creationId xmlns:p14="http://schemas.microsoft.com/office/powerpoint/2010/main" xmlns="" val="1668303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 we work on developing</a:t>
            </a:r>
            <a:r>
              <a:rPr lang="en-US" baseline="0" dirty="0" smtClean="0"/>
              <a:t> this spirituality as individuals and as ministers of hospitality?  Ferrell and Turner suggest ...</a:t>
            </a:r>
          </a:p>
        </p:txBody>
      </p:sp>
      <p:sp>
        <p:nvSpPr>
          <p:cNvPr id="4" name="Slide Number Placeholder 3"/>
          <p:cNvSpPr>
            <a:spLocks noGrp="1"/>
          </p:cNvSpPr>
          <p:nvPr>
            <p:ph type="sldNum" sz="quarter" idx="10"/>
          </p:nvPr>
        </p:nvSpPr>
        <p:spPr/>
        <p:txBody>
          <a:bodyPr/>
          <a:lstStyle/>
          <a:p>
            <a:fld id="{4FE1CBCA-CF88-4B51-95B2-13D5C2BD1B69}" type="slidenum">
              <a:rPr lang="en-US" smtClean="0"/>
              <a:pPr/>
              <a:t>31</a:t>
            </a:fld>
            <a:endParaRPr lang="en-US"/>
          </a:p>
        </p:txBody>
      </p:sp>
    </p:spTree>
    <p:extLst>
      <p:ext uri="{BB962C8B-B14F-4D97-AF65-F5344CB8AC3E}">
        <p14:creationId xmlns:p14="http://schemas.microsoft.com/office/powerpoint/2010/main" xmlns="" val="171210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five practices that a person can use during the week to nurture a spirit of hospitality.  Questions are included for personal reflection or for group discussion  -- or both!</a:t>
            </a:r>
          </a:p>
        </p:txBody>
      </p:sp>
      <p:sp>
        <p:nvSpPr>
          <p:cNvPr id="4" name="Slide Number Placeholder 3"/>
          <p:cNvSpPr>
            <a:spLocks noGrp="1"/>
          </p:cNvSpPr>
          <p:nvPr>
            <p:ph type="sldNum" sz="quarter" idx="10"/>
          </p:nvPr>
        </p:nvSpPr>
        <p:spPr/>
        <p:txBody>
          <a:bodyPr/>
          <a:lstStyle/>
          <a:p>
            <a:fld id="{4FE1CBCA-CF88-4B51-95B2-13D5C2BD1B69}" type="slidenum">
              <a:rPr lang="en-US" smtClean="0"/>
              <a:pPr/>
              <a:t>32</a:t>
            </a:fld>
            <a:endParaRPr lang="en-US"/>
          </a:p>
        </p:txBody>
      </p:sp>
    </p:spTree>
    <p:extLst>
      <p:ext uri="{BB962C8B-B14F-4D97-AF65-F5344CB8AC3E}">
        <p14:creationId xmlns:p14="http://schemas.microsoft.com/office/powerpoint/2010/main" xmlns="" val="1620923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Use this list for self-examination. </a:t>
            </a:r>
          </a:p>
        </p:txBody>
      </p:sp>
      <p:sp>
        <p:nvSpPr>
          <p:cNvPr id="4" name="Slide Number Placeholder 3"/>
          <p:cNvSpPr>
            <a:spLocks noGrp="1"/>
          </p:cNvSpPr>
          <p:nvPr>
            <p:ph type="sldNum" sz="quarter" idx="10"/>
          </p:nvPr>
        </p:nvSpPr>
        <p:spPr/>
        <p:txBody>
          <a:bodyPr/>
          <a:lstStyle/>
          <a:p>
            <a:fld id="{4FE1CBCA-CF88-4B51-95B2-13D5C2BD1B69}" type="slidenum">
              <a:rPr lang="en-US" smtClean="0"/>
              <a:pPr/>
              <a:t>33</a:t>
            </a:fld>
            <a:endParaRPr lang="en-US"/>
          </a:p>
        </p:txBody>
      </p:sp>
    </p:spTree>
    <p:extLst>
      <p:ext uri="{BB962C8B-B14F-4D97-AF65-F5344CB8AC3E}">
        <p14:creationId xmlns="" xmlns:p14="http://schemas.microsoft.com/office/powerpoint/2010/main" val="126340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Gather other ideas for #1, Be Welcoming: Where could you start?  Would it be comfortable? </a:t>
            </a:r>
          </a:p>
          <a:p>
            <a:pPr lvl="1">
              <a:buFont typeface="Arial" pitchFamily="34" charset="0"/>
              <a:buChar char="•"/>
            </a:pPr>
            <a:r>
              <a:rPr lang="en-US" baseline="0" dirty="0" smtClean="0"/>
              <a:t>Ask people to think for 2 minutes about the question.  </a:t>
            </a:r>
          </a:p>
          <a:p>
            <a:pPr lvl="1">
              <a:buFont typeface="Arial" pitchFamily="34" charset="0"/>
              <a:buChar char="•"/>
            </a:pPr>
            <a:r>
              <a:rPr lang="en-US" baseline="0" dirty="0" smtClean="0"/>
              <a:t>Let them share with 1-2 people around them or with large group.</a:t>
            </a:r>
          </a:p>
        </p:txBody>
      </p:sp>
      <p:sp>
        <p:nvSpPr>
          <p:cNvPr id="4" name="Slide Number Placeholder 3"/>
          <p:cNvSpPr>
            <a:spLocks noGrp="1"/>
          </p:cNvSpPr>
          <p:nvPr>
            <p:ph type="sldNum" sz="quarter" idx="10"/>
          </p:nvPr>
        </p:nvSpPr>
        <p:spPr/>
        <p:txBody>
          <a:bodyPr/>
          <a:lstStyle/>
          <a:p>
            <a:fld id="{4913263B-AABF-47BA-92EB-2D2834378CEC}"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4FE1CBCA-CF88-4B51-95B2-13D5C2BD1B69}" type="slidenum">
              <a:rPr lang="en-US" smtClean="0"/>
              <a:pPr/>
              <a:t>35</a:t>
            </a:fld>
            <a:endParaRPr lang="en-US"/>
          </a:p>
        </p:txBody>
      </p:sp>
    </p:spTree>
    <p:extLst>
      <p:ext uri="{BB962C8B-B14F-4D97-AF65-F5344CB8AC3E}">
        <p14:creationId xmlns="" xmlns:p14="http://schemas.microsoft.com/office/powerpoint/2010/main" val="2081088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dirty="0" smtClean="0">
                <a:solidFill>
                  <a:schemeClr val="accent1">
                    <a:lumMod val="75000"/>
                  </a:schemeClr>
                </a:solidFill>
              </a:rPr>
              <a:t>All we have is God’s, comes from God and needs to be returned to God </a:t>
            </a:r>
          </a:p>
          <a:p>
            <a:pPr marL="82291"/>
            <a:r>
              <a:rPr lang="en-US" dirty="0" smtClean="0">
                <a:solidFill>
                  <a:schemeClr val="accent1">
                    <a:lumMod val="75000"/>
                  </a:schemeClr>
                </a:solidFill>
                <a:sym typeface="Wingdings"/>
              </a:rPr>
              <a:t>	</a:t>
            </a:r>
            <a:r>
              <a:rPr lang="en-US" dirty="0" smtClean="0">
                <a:solidFill>
                  <a:schemeClr val="accent6">
                    <a:lumMod val="75000"/>
                  </a:schemeClr>
                </a:solidFill>
                <a:sym typeface="Wingdings"/>
              </a:rPr>
              <a:t></a:t>
            </a:r>
            <a:r>
              <a:rPr lang="en-US" dirty="0" smtClean="0">
                <a:solidFill>
                  <a:schemeClr val="accent6">
                    <a:lumMod val="75000"/>
                  </a:schemeClr>
                </a:solidFill>
              </a:rPr>
              <a:t>We are stewards.</a:t>
            </a:r>
          </a:p>
          <a:p>
            <a:pPr lvl="0"/>
            <a:r>
              <a:rPr lang="en-US" sz="1200" dirty="0" smtClean="0">
                <a:solidFill>
                  <a:schemeClr val="accent1">
                    <a:lumMod val="75000"/>
                  </a:schemeClr>
                </a:solidFill>
              </a:rPr>
              <a:t>Be generous with time, talent &amp; treasure </a:t>
            </a:r>
          </a:p>
          <a:p>
            <a:pPr marL="402313" lvl="1"/>
            <a:r>
              <a:rPr lang="en-US" sz="1200" dirty="0">
                <a:solidFill>
                  <a:schemeClr val="accent6">
                    <a:lumMod val="75000"/>
                  </a:schemeClr>
                </a:solidFill>
                <a:sym typeface="Wingdings" pitchFamily="2" charset="2"/>
              </a:rPr>
              <a:t>A</a:t>
            </a:r>
            <a:r>
              <a:rPr lang="en-US" sz="1200" dirty="0">
                <a:solidFill>
                  <a:schemeClr val="accent6">
                    <a:lumMod val="75000"/>
                  </a:schemeClr>
                </a:solidFill>
              </a:rPr>
              <a:t>ppreciate sacrifices &amp; gifts of others</a:t>
            </a:r>
          </a:p>
          <a:p>
            <a:pPr marL="402313" lvl="1"/>
            <a:r>
              <a:rPr lang="en-US" sz="1200" dirty="0">
                <a:solidFill>
                  <a:schemeClr val="accent2">
                    <a:lumMod val="75000"/>
                  </a:schemeClr>
                </a:solidFill>
                <a:sym typeface="Wingdings" pitchFamily="2" charset="2"/>
              </a:rPr>
              <a:t>P</a:t>
            </a:r>
            <a:r>
              <a:rPr lang="en-US" sz="1200" dirty="0">
                <a:solidFill>
                  <a:schemeClr val="accent2">
                    <a:lumMod val="75000"/>
                  </a:schemeClr>
                </a:solidFill>
              </a:rPr>
              <a:t>ersonality will change: think less of self/things &amp; more of </a:t>
            </a:r>
            <a:r>
              <a:rPr lang="en-US" sz="1200" dirty="0" smtClean="0">
                <a:solidFill>
                  <a:schemeClr val="accent2">
                    <a:lumMod val="75000"/>
                  </a:schemeClr>
                </a:solidFill>
              </a:rPr>
              <a:t>others</a:t>
            </a:r>
          </a:p>
          <a:p>
            <a:pPr marL="402313" lvl="1"/>
            <a:endParaRPr lang="en-US" sz="1200" dirty="0" smtClean="0">
              <a:solidFill>
                <a:schemeClr val="accent2">
                  <a:lumMod val="75000"/>
                </a:schemeClr>
              </a:solidFill>
            </a:endParaRPr>
          </a:p>
          <a:p>
            <a:pPr marL="402313" lvl="1"/>
            <a:r>
              <a:rPr lang="en-US" sz="1200" dirty="0" smtClean="0">
                <a:solidFill>
                  <a:schemeClr val="accent2">
                    <a:lumMod val="75000"/>
                  </a:schemeClr>
                </a:solidFill>
              </a:rPr>
              <a:t>WHAT ARE YOU GRATEFUL FOR?</a:t>
            </a:r>
          </a:p>
          <a:p>
            <a:pPr marL="402313" lvl="1"/>
            <a:r>
              <a:rPr lang="en-US" sz="1200" dirty="0" smtClean="0">
                <a:solidFill>
                  <a:schemeClr val="accent2">
                    <a:lumMod val="75000"/>
                  </a:schemeClr>
                </a:solidFill>
              </a:rPr>
              <a:t>How are you offering your time, talent and treasure? </a:t>
            </a:r>
            <a:r>
              <a:rPr lang="en-US" sz="1200" dirty="0" smtClean="0">
                <a:solidFill>
                  <a:schemeClr val="accent2">
                    <a:lumMod val="75000"/>
                  </a:schemeClr>
                </a:solidFill>
                <a:sym typeface="Wingdings" pitchFamily="2" charset="2"/>
              </a:rPr>
              <a:t> HOW HAS IT CHANGED YOU?</a:t>
            </a:r>
          </a:p>
          <a:p>
            <a:pPr marL="402313" lvl="1"/>
            <a:endParaRPr lang="en-US" sz="1200" dirty="0" smtClean="0">
              <a:solidFill>
                <a:schemeClr val="accent2">
                  <a:lumMod val="75000"/>
                </a:schemeClr>
              </a:solidFill>
              <a:sym typeface="Wingdings" pitchFamily="2" charset="2"/>
            </a:endParaRPr>
          </a:p>
          <a:p>
            <a:pPr marL="402313" lvl="1"/>
            <a:r>
              <a:rPr lang="en-US" sz="1200" dirty="0" smtClean="0">
                <a:solidFill>
                  <a:schemeClr val="accent2">
                    <a:lumMod val="75000"/>
                  </a:schemeClr>
                </a:solidFill>
                <a:sym typeface="Wingdings" pitchFamily="2" charset="2"/>
              </a:rPr>
              <a:t>10MINUTES</a:t>
            </a:r>
          </a:p>
          <a:p>
            <a:pPr marL="402313" lvl="1"/>
            <a:endParaRPr lang="en-US" sz="3200" dirty="0" smtClean="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4FE1CBCA-CF88-4B51-95B2-13D5C2BD1B69}" type="slidenum">
              <a:rPr lang="en-US" smtClean="0"/>
              <a:pPr/>
              <a:t>36</a:t>
            </a:fld>
            <a:endParaRPr lang="en-US"/>
          </a:p>
        </p:txBody>
      </p:sp>
    </p:spTree>
    <p:extLst>
      <p:ext uri="{BB962C8B-B14F-4D97-AF65-F5344CB8AC3E}">
        <p14:creationId xmlns="" xmlns:p14="http://schemas.microsoft.com/office/powerpoint/2010/main" val="1548975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37</a:t>
            </a:fld>
            <a:endParaRPr lang="en-US"/>
          </a:p>
        </p:txBody>
      </p:sp>
    </p:spTree>
    <p:extLst>
      <p:ext uri="{BB962C8B-B14F-4D97-AF65-F5344CB8AC3E}">
        <p14:creationId xmlns="" xmlns:p14="http://schemas.microsoft.com/office/powerpoint/2010/main" val="2507089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a:t>
            </a:r>
            <a:r>
              <a:rPr lang="en-US" baseline="0" dirty="0" smtClean="0"/>
              <a:t> </a:t>
            </a:r>
            <a:r>
              <a:rPr lang="en-US" dirty="0" smtClean="0"/>
              <a:t>Be prayerful</a:t>
            </a:r>
          </a:p>
          <a:p>
            <a:pPr lvl="1">
              <a:buFont typeface="Arial" pitchFamily="34" charset="0"/>
              <a:buChar char="•"/>
            </a:pPr>
            <a:r>
              <a:rPr lang="en-US" dirty="0" smtClean="0"/>
              <a:t>All Week:  Give people time to discuss Jesus’</a:t>
            </a:r>
            <a:r>
              <a:rPr lang="en-US" baseline="0" dirty="0" smtClean="0"/>
              <a:t> prayer life, then segue into their own prayer life.  Regarding the question, “</a:t>
            </a:r>
            <a:r>
              <a:rPr lang="en-US" dirty="0" smtClean="0"/>
              <a:t>Are there places where you need</a:t>
            </a:r>
            <a:r>
              <a:rPr lang="en-US" baseline="0" dirty="0" smtClean="0"/>
              <a:t> to let God in?” consider what Ronald </a:t>
            </a:r>
            <a:r>
              <a:rPr lang="en-US" baseline="0" dirty="0" err="1" smtClean="0"/>
              <a:t>Rolheiser</a:t>
            </a:r>
            <a:r>
              <a:rPr lang="en-US" baseline="0" dirty="0" smtClean="0"/>
              <a:t> discusses in his book</a:t>
            </a:r>
            <a:r>
              <a:rPr lang="en-US" baseline="0" dirty="0" smtClean="0">
                <a:sym typeface="Wingdings" pitchFamily="2" charset="2"/>
              </a:rPr>
              <a:t>, </a:t>
            </a:r>
            <a:r>
              <a:rPr lang="en-US" i="1" baseline="0" dirty="0" smtClean="0">
                <a:sym typeface="Wingdings" pitchFamily="2" charset="2"/>
              </a:rPr>
              <a:t>Sacred Fire.  </a:t>
            </a:r>
            <a:r>
              <a:rPr lang="en-US" i="0" baseline="0" dirty="0" smtClean="0">
                <a:sym typeface="Wingdings" pitchFamily="2" charset="2"/>
              </a:rPr>
              <a:t>Like the rich young man in Mk 10:17-22, many mature Christians have done so much to be good people and are wondering what they can do to become saints (p. 135ff).  </a:t>
            </a:r>
            <a:r>
              <a:rPr lang="en-US" i="0" baseline="0" dirty="0" err="1" smtClean="0">
                <a:sym typeface="Wingdings" pitchFamily="2" charset="2"/>
              </a:rPr>
              <a:t>Rolheiser</a:t>
            </a:r>
            <a:r>
              <a:rPr lang="en-US" i="0" baseline="0" dirty="0" smtClean="0">
                <a:sym typeface="Wingdings" pitchFamily="2" charset="2"/>
              </a:rPr>
              <a:t> says we have given God twenty-seven of the thirty rooms in our heart; we need to give over the remaining three.  What is holding us back?</a:t>
            </a:r>
          </a:p>
          <a:p>
            <a:pPr lvl="1">
              <a:buFont typeface="Arial" pitchFamily="34" charset="0"/>
              <a:buChar char="•"/>
            </a:pPr>
            <a:r>
              <a:rPr lang="en-US" sz="1200" i="0" kern="1200" baseline="0" dirty="0" smtClean="0">
                <a:solidFill>
                  <a:schemeClr val="tx1"/>
                </a:solidFill>
                <a:latin typeface="+mn-lt"/>
                <a:ea typeface="+mn-ea"/>
                <a:cs typeface="+mn-cs"/>
                <a:sym typeface="Wingdings" pitchFamily="2" charset="2"/>
              </a:rPr>
              <a:t>At Mass: Let the group discuss the difficulties in being prayerful at mass and how they do/don’t work around them.  One suggestion is preparing the readings ahead of time so that they can address the needs of those they minister too and then jump right back into the readings, because they know what they missed.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38</a:t>
            </a:fld>
            <a:endParaRPr lang="en-US"/>
          </a:p>
        </p:txBody>
      </p:sp>
    </p:spTree>
    <p:extLst>
      <p:ext uri="{BB962C8B-B14F-4D97-AF65-F5344CB8AC3E}">
        <p14:creationId xmlns:p14="http://schemas.microsoft.com/office/powerpoint/2010/main" xmlns="" val="256005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i="1" dirty="0" smtClean="0"/>
              <a:t>General Introduction to the Roman Missal</a:t>
            </a:r>
            <a:r>
              <a:rPr lang="en-US" dirty="0" smtClean="0"/>
              <a:t>, the official Church document which explains how the liturgy of the Church is to be celebrated and why, names ushers and ministers of hospitality among the “other functions” that lay people may serve in the liturgy (besides acolyte and lector).  In chapter 3, “Duties and Ministries in the Mass,” these roles are included:</a:t>
            </a:r>
          </a:p>
          <a:p>
            <a:pPr lvl="1">
              <a:buFont typeface="Arial" pitchFamily="34" charset="0"/>
              <a:buChar char="•"/>
            </a:pPr>
            <a:r>
              <a:rPr lang="en-US" i="1" dirty="0" smtClean="0"/>
              <a:t>Those who take up the collections in the church</a:t>
            </a:r>
            <a:endParaRPr lang="en-US" dirty="0" smtClean="0"/>
          </a:p>
          <a:p>
            <a:pPr lvl="1">
              <a:buFont typeface="Arial" pitchFamily="34" charset="0"/>
              <a:buChar char="•"/>
            </a:pPr>
            <a:r>
              <a:rPr lang="en-US" i="1" dirty="0" smtClean="0"/>
              <a:t>Those who, in some regions, welcome the faithful at the church doors, seat them appropriately, and marshal them in processions. </a:t>
            </a:r>
            <a:r>
              <a:rPr lang="en-US" dirty="0" smtClean="0"/>
              <a:t>(paragraph 105)</a:t>
            </a:r>
          </a:p>
          <a:p>
            <a:r>
              <a:rPr lang="en-US" dirty="0" smtClean="0"/>
              <a:t>Those serving in these roles may even be commissioned to do so: </a:t>
            </a:r>
          </a:p>
          <a:p>
            <a:pPr lvl="1"/>
            <a:r>
              <a:rPr lang="en-US" i="1" dirty="0" smtClean="0"/>
              <a:t>Liturgical functions that are not proper to the Priest or the Deacon and are mentioned above may even be entrusted by means of a liturgical blessing or a temporary deputation to suitable lay persons chosen by the pastor or the rector of the church. </a:t>
            </a:r>
            <a:r>
              <a:rPr lang="en-US" dirty="0" smtClean="0"/>
              <a:t>(paragraph 107)</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Part of how we figure out what God wants of us is by paying attention to the gifts with which God has equipped us.  </a:t>
            </a:r>
            <a:r>
              <a:rPr lang="en-US" dirty="0" smtClean="0"/>
              <a:t>Some characteristics of a person who would be good in any of the ministries of hospitality might include</a:t>
            </a:r>
            <a:r>
              <a:rPr lang="en-US" baseline="0" dirty="0" smtClean="0"/>
              <a:t> these.  If this isn’t you, maybe your gifts would be better suited in another ministry.  Your ministry should be a blessing for both you and the people you serve; having many of these qualities is a good predictor for that.</a:t>
            </a:r>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history is courtesy of </a:t>
            </a:r>
            <a:r>
              <a:rPr lang="en-US" sz="1200" dirty="0" smtClean="0"/>
              <a:t>St. Joseph Parish in Keyport, NJ.</a:t>
            </a:r>
          </a:p>
          <a:p>
            <a:endParaRPr lang="en-US" dirty="0" smtClean="0"/>
          </a:p>
          <a:p>
            <a:r>
              <a:rPr lang="en-US" dirty="0" smtClean="0"/>
              <a:t>The ministry of ushers is the oldest lay ministry in the Catholic Church. The ushers of today have descended from a long line of people of God who have gone before them. </a:t>
            </a:r>
          </a:p>
          <a:p>
            <a:r>
              <a:rPr lang="en-US" dirty="0" smtClean="0"/>
              <a:t> </a:t>
            </a:r>
          </a:p>
          <a:p>
            <a:r>
              <a:rPr lang="en-US" i="1" dirty="0" smtClean="0"/>
              <a:t>Ushers in the Bible</a:t>
            </a:r>
            <a:endParaRPr lang="en-US" dirty="0" smtClean="0"/>
          </a:p>
          <a:p>
            <a:pPr>
              <a:buFont typeface="Arial" pitchFamily="34" charset="0"/>
              <a:buChar char="•"/>
            </a:pPr>
            <a:r>
              <a:rPr lang="en-US" dirty="0" smtClean="0"/>
              <a:t>The Second Book of Kings speaks of the “keepers of the threshold” who collected money offerings from the people (2 Kings 22:4). </a:t>
            </a:r>
          </a:p>
          <a:p>
            <a:pPr>
              <a:buFont typeface="Arial" pitchFamily="34" charset="0"/>
              <a:buChar char="•"/>
            </a:pPr>
            <a:r>
              <a:rPr lang="en-US" dirty="0" smtClean="0"/>
              <a:t>Guardians of the threshold are also mentioned in 1Chronicles 9:19.</a:t>
            </a:r>
          </a:p>
          <a:p>
            <a:pPr>
              <a:buFont typeface="Arial" pitchFamily="34" charset="0"/>
              <a:buChar char="•"/>
            </a:pPr>
            <a:r>
              <a:rPr lang="en-US" dirty="0" smtClean="0"/>
              <a:t>Jeremiah 35:4 calls </a:t>
            </a:r>
            <a:r>
              <a:rPr lang="en-US" dirty="0" err="1" smtClean="0"/>
              <a:t>Shallum</a:t>
            </a:r>
            <a:r>
              <a:rPr lang="en-US" dirty="0" smtClean="0"/>
              <a:t> a keeper of the threshold. </a:t>
            </a:r>
          </a:p>
          <a:p>
            <a:pPr>
              <a:buFont typeface="Arial" pitchFamily="34" charset="0"/>
              <a:buChar char="•"/>
            </a:pPr>
            <a:r>
              <a:rPr lang="en-US" dirty="0" smtClean="0"/>
              <a:t>1Chronicles 26 lists several classes of gatekeepers who kept watch twenty-four hours a day. </a:t>
            </a:r>
          </a:p>
          <a:p>
            <a:pPr>
              <a:buFont typeface="Arial" pitchFamily="34" charset="0"/>
              <a:buChar char="•"/>
            </a:pPr>
            <a:r>
              <a:rPr lang="en-US" dirty="0" smtClean="0"/>
              <a:t>Nehemiah 7:45 notes that 138 gatekeepers returned to Jerusalem after the Babylonian exile. </a:t>
            </a:r>
          </a:p>
          <a:p>
            <a:pPr>
              <a:buFont typeface="Arial" pitchFamily="34" charset="0"/>
              <a:buChar char="•"/>
            </a:pPr>
            <a:r>
              <a:rPr lang="en-US" dirty="0" smtClean="0"/>
              <a:t>After that time, they seem to have been included as members of the Levites who ministered at the Temple. </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During the time of Christ, the doorkeepers of the temple numbered in the hundreds and were the forerunners of today's ushers. </a:t>
            </a:r>
          </a:p>
          <a:p>
            <a:r>
              <a:rPr lang="en-US" dirty="0" smtClean="0"/>
              <a:t>The more immediate predecessor of today's usher can be found in the clerical order of porter. The third-century letter of Pope Cornelius mentions doorkeepers serving the Church of Rome. </a:t>
            </a:r>
            <a:r>
              <a:rPr lang="en-US" i="1" dirty="0" smtClean="0"/>
              <a:t>The Apostolic Constitution</a:t>
            </a:r>
            <a:r>
              <a:rPr lang="en-US" dirty="0" smtClean="0"/>
              <a:t>, a fourth-century Syrian Church document, also speaks of the role of doorkeeper or porter. During those times, it was the duty of the porters or ushers to guard the door of the church against any intruders who might disturb the service. </a:t>
            </a:r>
          </a:p>
          <a:p>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medieval period, the role of porter was one of the four minor orders, which Thomas Aquinas described as carrying out some the original functions of deacons in the church. The porter duties were specified as "to ring the bells, open the church and sacristy, to open the book for the preacher." The minor order of porter was conferred on all those seeking ordination to the priesthood.</a:t>
            </a:r>
          </a:p>
          <a:p>
            <a:endParaRPr lang="en-US" dirty="0" smtClean="0"/>
          </a:p>
          <a:p>
            <a:r>
              <a:rPr lang="en-US" dirty="0" smtClean="0"/>
              <a:t>Pope Paul VI suppressed all the minor orders in 1972 and this important task was given over to the laity.</a:t>
            </a:r>
            <a:r>
              <a:rPr lang="en-US" baseline="0" dirty="0" smtClean="0"/>
              <a:t>  </a:t>
            </a:r>
            <a:r>
              <a:rPr lang="en-US" dirty="0" smtClean="0"/>
              <a:t>For generations, ushers have assisted parish worship by welcoming people, helping them find seats in church, taking up the collection and passing out parish bulletins. </a:t>
            </a:r>
          </a:p>
          <a:p>
            <a:endParaRPr lang="en-US" dirty="0" smtClean="0"/>
          </a:p>
          <a:p>
            <a:r>
              <a:rPr lang="en-US" dirty="0" smtClean="0"/>
              <a:t>In the renewal of the liturgy from the Second Vatican Council, this ministry has undergone a further transformation. Now the ministers are called to perform tasks intended to foster the community's full participation in the liturgy from the time one enters the house of God to worship.   </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a:t>
            </a:r>
            <a:r>
              <a:rPr lang="en-US" sz="1200" baseline="0" dirty="0" smtClean="0"/>
              <a:t> </a:t>
            </a:r>
            <a:r>
              <a:rPr lang="en-US" sz="1200" dirty="0" smtClean="0"/>
              <a:t>prayers can be used in training</a:t>
            </a:r>
            <a:r>
              <a:rPr lang="en-US" sz="1200" baseline="0" dirty="0" smtClean="0"/>
              <a:t> sessions: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“The Breastplate of St. Patrick”</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noAutofit/>
          </a:bodyPr>
          <a:lstStyle/>
          <a:p>
            <a:r>
              <a:rPr lang="en-US" sz="1100" dirty="0" smtClean="0"/>
              <a:t>The roles of greeter and usher are different from parish to parish, where they may be separate ministries or one combined ministry.  How a parish defines them is determined by the history and culture, as well as the understanding of liturgy of the parish.  If they are separate ministries, here is a general description of what they include:</a:t>
            </a:r>
          </a:p>
          <a:p>
            <a:pPr algn="ctr"/>
            <a:r>
              <a:rPr lang="en-US" sz="1100" i="1" dirty="0" smtClean="0"/>
              <a:t>Greeters</a:t>
            </a:r>
            <a:endParaRPr lang="en-US" sz="1100" dirty="0" smtClean="0"/>
          </a:p>
          <a:p>
            <a:pPr>
              <a:buFont typeface="Arial" pitchFamily="34" charset="0"/>
              <a:buChar char="•"/>
            </a:pPr>
            <a:r>
              <a:rPr lang="en-US" sz="1100" dirty="0" smtClean="0"/>
              <a:t>Greeters are responsible for creating an atmosphere of welcome.  They begin to build a relationship with each newcomer and they develop relationships with parishioners.  </a:t>
            </a:r>
          </a:p>
          <a:p>
            <a:pPr>
              <a:buFont typeface="Arial" pitchFamily="34" charset="0"/>
              <a:buChar char="•"/>
            </a:pPr>
            <a:r>
              <a:rPr lang="en-US" sz="1100" dirty="0" smtClean="0"/>
              <a:t>Relationship building starts with a nametag, which </a:t>
            </a:r>
          </a:p>
          <a:p>
            <a:pPr lvl="1"/>
            <a:r>
              <a:rPr lang="en-US" sz="1100" dirty="0" smtClean="0"/>
              <a:t>a) allows the person arriving at the church to know that this person is a representative of the parish community and </a:t>
            </a:r>
          </a:p>
          <a:p>
            <a:pPr lvl="1"/>
            <a:r>
              <a:rPr lang="en-US" sz="1100" dirty="0" smtClean="0"/>
              <a:t>b) begins the relationship by letting the newcomer see the greeter’s name.  (Most people are visual learners so seeing the name is more helpful than just hearing it said.)</a:t>
            </a:r>
          </a:p>
          <a:p>
            <a:pPr>
              <a:buFont typeface="Arial" pitchFamily="34" charset="0"/>
              <a:buChar char="•"/>
            </a:pPr>
            <a:r>
              <a:rPr lang="en-US" sz="1100" dirty="0" smtClean="0"/>
              <a:t>Greeters should arrive 15-20 minutes before the mass begins and stand at the doors.  If the weather is not inclement, they can stand outside the door and open it for people while greeting them.  </a:t>
            </a:r>
          </a:p>
          <a:p>
            <a:pPr>
              <a:buFont typeface="Arial" pitchFamily="34" charset="0"/>
              <a:buChar char="•"/>
            </a:pPr>
            <a:r>
              <a:rPr lang="en-US" sz="1100" dirty="0" smtClean="0"/>
              <a:t>It is essential that they greet EVERYONE, not just their friends. </a:t>
            </a:r>
          </a:p>
          <a:p>
            <a:pPr>
              <a:buFont typeface="Arial" pitchFamily="34" charset="0"/>
              <a:buChar char="•"/>
            </a:pPr>
            <a:r>
              <a:rPr lang="en-US" sz="1100" dirty="0" smtClean="0"/>
              <a:t>They can say one of the following or something equally friendly.</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smtClean="0"/>
              <a:t>If someone is a visitor, the greeter should help them find a seat.  The greeter can also briefly explain the missal/songbooks the parish uses.  It may be helpful to ask if they are Catholic; if they are not, the missal is essential to following along with the complex ritual of the mass. The greeter may sit with the non-Catholic visitor during the liturgy to help guide them.</a:t>
            </a:r>
          </a:p>
          <a:p>
            <a:pPr>
              <a:buFont typeface="Arial" pitchFamily="34" charset="0"/>
              <a:buChar char="•"/>
            </a:pPr>
            <a:r>
              <a:rPr lang="en-US" dirty="0" smtClean="0"/>
              <a:t> A smiling face is absolutely essential to this ministry!  The majority of human communication takes place through non-verbal expression, so a greeter must make sure that his/her face and body are saying what his/her mouth is saying.  Welcome and love are expressed in our culture in large part by looking happy to see the person and that definitely includes smiling at them.</a:t>
            </a:r>
          </a:p>
          <a:p>
            <a:pPr>
              <a:buFont typeface="Arial" pitchFamily="34" charset="0"/>
              <a:buChar char="•"/>
            </a:pPr>
            <a:r>
              <a:rPr lang="en-US" dirty="0" smtClean="0"/>
              <a:t> The greeter is a source of information about the building and the parish.  The greeter should be familiar with the parish campus –exits, bathrooms, handicap accessibility, the location of the shrine or Eucharistic adoration chapel, for example—and the parish itself –how to register for the parish or for religious education, parish office hours, when the Bible study meets, who to contact about joining the men’s club, for example.  Studying the bulletin can help with this; it is also important to know the parish staff.</a:t>
            </a:r>
          </a:p>
          <a:p>
            <a:pPr>
              <a:buFont typeface="Arial" pitchFamily="34" charset="0"/>
              <a:buChar char="•"/>
            </a:pPr>
            <a:r>
              <a:rPr lang="en-US" dirty="0" smtClean="0"/>
              <a:t> The greeter does not have any responsibilities during the mass but should continue to be friendly to those seated nearby.</a:t>
            </a:r>
          </a:p>
          <a:p>
            <a:pPr>
              <a:buFont typeface="Arial" pitchFamily="34" charset="0"/>
              <a:buChar char="•"/>
            </a:pPr>
            <a:r>
              <a:rPr lang="en-US" dirty="0" smtClean="0"/>
              <a:t> If it is the purview of the greeters, after the Prayer after Communion, they should go back to the doors of the church to say good-bye as people leave and to hand out bulletins.  Like the greeting before mass, this is an opportunity to reinforce the love of God and the concern of the community for each person who has attended.  A smile and a “Have a great week!” or “Looking forward to seeing you next Sunday!” gives the person a positive final impression that, “This is a place where I belong.”</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387350"/>
            <a:ext cx="4340225" cy="3254375"/>
          </a:xfrm>
        </p:spPr>
      </p:sp>
      <p:sp>
        <p:nvSpPr>
          <p:cNvPr id="3" name="Notes Placeholder 2"/>
          <p:cNvSpPr>
            <a:spLocks noGrp="1"/>
          </p:cNvSpPr>
          <p:nvPr>
            <p:ph type="body" idx="1"/>
          </p:nvPr>
        </p:nvSpPr>
        <p:spPr>
          <a:xfrm>
            <a:off x="545253" y="3796030"/>
            <a:ext cx="5997787" cy="5035550"/>
          </a:xfrm>
        </p:spPr>
        <p:txBody>
          <a:bodyPr>
            <a:noAutofit/>
          </a:bodyPr>
          <a:lstStyle/>
          <a:p>
            <a:pPr algn="ctr">
              <a:spcBef>
                <a:spcPts val="306"/>
              </a:spcBef>
            </a:pPr>
            <a:r>
              <a:rPr lang="en-US" sz="1100" i="1" dirty="0" smtClean="0"/>
              <a:t>Ushers</a:t>
            </a:r>
            <a:endParaRPr lang="en-US" sz="1100" dirty="0" smtClean="0"/>
          </a:p>
          <a:p>
            <a:pPr>
              <a:spcBef>
                <a:spcPts val="306"/>
              </a:spcBef>
              <a:buFont typeface="Arial" pitchFamily="34" charset="0"/>
              <a:buChar char="•"/>
            </a:pPr>
            <a:r>
              <a:rPr lang="en-US" sz="1100" dirty="0" smtClean="0"/>
              <a:t>The ministry of usher is primarily to help the liturgy flow smoothly.  Ushers direct the congregation’s seating and movements outside their pews and take up the collection.  </a:t>
            </a:r>
          </a:p>
          <a:p>
            <a:pPr>
              <a:spcBef>
                <a:spcPts val="306"/>
              </a:spcBef>
              <a:buFont typeface="Arial" pitchFamily="34" charset="0"/>
              <a:buChar char="•"/>
            </a:pPr>
            <a:r>
              <a:rPr lang="en-US" sz="1100" dirty="0" smtClean="0"/>
              <a:t>While the ministry of usher may seem to be less personable and more about logistics or crowd control, it is nevertheless a ministry of hospitality and requires that ushers be kind, pleasant and Christ-like.  Ushers will find that the old adage, “You can catch more flies with honey than with vinegar,” is quite true: people will cooperate more if they are spoken to politely and treated with welcome and respect.  This is done, not out of a sense of manipulation, but rather because each person is a child of God and worthy of love.</a:t>
            </a:r>
          </a:p>
          <a:p>
            <a:pPr>
              <a:spcBef>
                <a:spcPts val="306"/>
              </a:spcBef>
              <a:buFont typeface="Arial" pitchFamily="34" charset="0"/>
              <a:buChar char="•"/>
            </a:pPr>
            <a:r>
              <a:rPr lang="en-US" sz="1100" dirty="0" smtClean="0"/>
              <a:t> As for greeters, name tags are an important starting point.  Name tags establish that the usher is an official representative of the parish; they also allow a relationship to begin by the easy sharing of the usher’s name.  </a:t>
            </a:r>
          </a:p>
          <a:p>
            <a:pPr>
              <a:spcBef>
                <a:spcPts val="306"/>
              </a:spcBef>
            </a:pPr>
            <a:r>
              <a:rPr lang="en-US" sz="1100" dirty="0" smtClean="0"/>
              <a:t> </a:t>
            </a:r>
          </a:p>
        </p:txBody>
      </p:sp>
      <p:sp>
        <p:nvSpPr>
          <p:cNvPr id="4" name="Slide Number Placeholder 3"/>
          <p:cNvSpPr>
            <a:spLocks noGrp="1"/>
          </p:cNvSpPr>
          <p:nvPr>
            <p:ph type="sldNum" sz="quarter" idx="10"/>
          </p:nvPr>
        </p:nvSpPr>
        <p:spPr/>
        <p:txBody>
          <a:bodyPr/>
          <a:lstStyle/>
          <a:p>
            <a:fld id="{3DFA1281-F353-4936-BEF1-8A31118CC9F4}" type="slidenum">
              <a:rPr lang="en-US" smtClean="0"/>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306"/>
              </a:spcBef>
              <a:buFont typeface="Arial" pitchFamily="34" charset="0"/>
              <a:buChar char="•"/>
            </a:pPr>
            <a:r>
              <a:rPr lang="en-US" sz="1200" dirty="0" smtClean="0"/>
              <a:t>The ushers should arrive 20-25 minutes before the liturgy begins, so they can tidy up the pews and entrances if needed.  This may include straightening out the door mats, removing extra bulletins and trash from pews and/or replacing missals or hymnals. </a:t>
            </a:r>
          </a:p>
          <a:p>
            <a:pPr>
              <a:spcBef>
                <a:spcPts val="306"/>
              </a:spcBef>
              <a:buFont typeface="Arial" pitchFamily="34" charset="0"/>
              <a:buChar char="•"/>
            </a:pPr>
            <a:r>
              <a:rPr lang="en-US" sz="1200" dirty="0" smtClean="0"/>
              <a:t>Ushers assist with seating, especially at crowded liturgies or after the mass has begun.  Ushers can help families with small children decide on seating that is best for them.  Ushers should know where the seating is for persons in wheelchairs or with walkers or canes.  The ushers should check if these people will need communion brought to them in the pew or if they can come up to the sanctuary and then convey that information to the Eucharistic ministers.  The ushers should also know where the sound is best for those with difficulty hearing and/or where to sit if the parish has a sign language interpreter.  </a:t>
            </a:r>
          </a:p>
          <a:p>
            <a:pPr>
              <a:spcBef>
                <a:spcPts val="306"/>
              </a:spcBef>
              <a:buFont typeface="Arial" pitchFamily="34" charset="0"/>
              <a:buChar char="•"/>
            </a:pPr>
            <a:r>
              <a:rPr lang="en-US" sz="1200" dirty="0" smtClean="0"/>
              <a:t> Like the greeter, the usher is a source of information about the building and the parish.  The usher should be familiar with the parish campus –exits, bathrooms, handicap accessibility, the location of the shrine or Eucharistic adoration chapel, for example—and the parish itself –how to register for the parish or for religious education, parish office hours, when the Bible study meets, who to contact about joining the men’s club, for example.  Studying the bulletin can help with this; it is also important to know the parish staff.</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465138"/>
            <a:ext cx="4029075" cy="3021012"/>
          </a:xfrm>
        </p:spPr>
      </p:sp>
      <p:sp>
        <p:nvSpPr>
          <p:cNvPr id="3" name="Notes Placeholder 2"/>
          <p:cNvSpPr>
            <a:spLocks noGrp="1"/>
          </p:cNvSpPr>
          <p:nvPr>
            <p:ph type="body" idx="1"/>
          </p:nvPr>
        </p:nvSpPr>
        <p:spPr>
          <a:xfrm>
            <a:off x="389467" y="3641090"/>
            <a:ext cx="6309360" cy="5267960"/>
          </a:xfrm>
        </p:spPr>
        <p:txBody>
          <a:bodyPr>
            <a:normAutofit fontScale="85000" lnSpcReduction="20000"/>
          </a:bodyPr>
          <a:lstStyle/>
          <a:p>
            <a:pPr>
              <a:buFont typeface="Arial" pitchFamily="34" charset="0"/>
              <a:buChar char="•"/>
            </a:pPr>
            <a:r>
              <a:rPr lang="en-US" dirty="0" smtClean="0"/>
              <a:t>In some parishes, before mass begins, it is the job of the ushers to invite someone in the congregation to take up the gifts of bread and wine.  The usher should give clear directions about when this occurs and be available to assist the gift bearers during the liturgy.</a:t>
            </a:r>
          </a:p>
          <a:p>
            <a:pPr>
              <a:buFont typeface="Arial" pitchFamily="34" charset="0"/>
              <a:buChar char="•"/>
            </a:pPr>
            <a:r>
              <a:rPr lang="en-US" dirty="0" smtClean="0"/>
              <a:t>As mass begins, the usher should be aware of open seats, so they can help latecomers easily and discreetly find a seat.  </a:t>
            </a:r>
          </a:p>
          <a:p>
            <a:pPr>
              <a:buFont typeface="Arial" pitchFamily="34" charset="0"/>
              <a:buChar char="•"/>
            </a:pPr>
            <a:r>
              <a:rPr lang="en-US" dirty="0" smtClean="0"/>
              <a:t>Ushers should also know how to handle overflow crowds.   </a:t>
            </a:r>
          </a:p>
          <a:p>
            <a:pPr>
              <a:buFont typeface="Arial" pitchFamily="34" charset="0"/>
              <a:buChar char="•"/>
            </a:pPr>
            <a:r>
              <a:rPr lang="en-US" dirty="0" smtClean="0"/>
              <a:t>During the liturgy, the usher must strike a balance between being a full participant in the liturgy and assisting others.  Because the usher is a representative of the parish, it is important that he/she model prayerful participation.  So, it is a good idea for the usher to stand in the back of the church where he/she can direct people to the restrooms or spot medical situations and offer aid.  However, the usher should still be attentive to the liturgy, sit, stand and kneel at the appropriate times, and pray and sing.  The usher should look at where the action of the liturgy is taking place –the lector, the altar, etc.—and not talk unnecessarily with other ushers or congregants.  Preparing the readings ahead of time will allow the usher to easily return to listening to them during the Liturgy of the Word or refocusing on the homily, should someone need something at that time.  Praying before coming to church for the Holy Spirit to act through the usher at all times and to make all his/her ministry a loving act of prayer places all the “activities” of ushering in a context of prayer; this may help the usher move between praying the liturgy and ministering as an usher.</a:t>
            </a:r>
          </a:p>
          <a:p>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After the Universal Prayer, the ushers take up the collection.  The process varies from parish to parish, so the usher should ask a parish staff member how it should be done.  Many people may feel awkward or embarrassed about the collection.  The ushers can smooth things out by once again finding a balancing point for their behavior:</a:t>
            </a:r>
          </a:p>
          <a:p>
            <a:pPr lvl="1">
              <a:buFont typeface="Arial" pitchFamily="34" charset="0"/>
              <a:buChar char="•"/>
            </a:pPr>
            <a:r>
              <a:rPr lang="en-US" dirty="0" smtClean="0"/>
              <a:t>smiling and making eye contact but not staring; </a:t>
            </a:r>
          </a:p>
          <a:p>
            <a:pPr lvl="1">
              <a:buFont typeface="Arial" pitchFamily="34" charset="0"/>
              <a:buChar char="•"/>
            </a:pPr>
            <a:r>
              <a:rPr lang="en-US" dirty="0" smtClean="0"/>
              <a:t>giving people enough time to get their money out but not waiting too long as if to say, “Where is it?”; and</a:t>
            </a:r>
          </a:p>
          <a:p>
            <a:pPr lvl="1">
              <a:buFont typeface="Arial" pitchFamily="34" charset="0"/>
              <a:buChar char="•"/>
            </a:pPr>
            <a:r>
              <a:rPr lang="en-US" dirty="0" smtClean="0"/>
              <a:t>keeping things moving, but not being conspicuous, pushy or jostling people.  </a:t>
            </a:r>
          </a:p>
          <a:p>
            <a:r>
              <a:rPr lang="en-US" dirty="0" smtClean="0"/>
              <a:t>If a parishioner is taking too long, the usher should offer to come back or tell him/her where to put the check after mass.  If the parish uses baskets, the usher should be alert to parishioners who get confused and move the basket to the next pew.</a:t>
            </a:r>
          </a:p>
          <a:p>
            <a:r>
              <a:rPr lang="en-US" dirty="0" smtClean="0"/>
              <a:t> </a:t>
            </a:r>
          </a:p>
          <a:p>
            <a:r>
              <a:rPr lang="en-US" dirty="0" smtClean="0"/>
              <a:t>As the priest, deacon and Eucharistic ministers are receiving the bread and wine, the usher should come to the front of the area he/she is to guide to communion.  As the ministers move into place, the usher should invite the people in the first pew to come to the station to receive.  The usher steps back to let one pew of people out at a time.  The courteous host always eats only after the guests have been served; so likewise with the ushers, who should receive when everyone else has done so.</a:t>
            </a:r>
          </a:p>
          <a:p>
            <a:r>
              <a:rPr lang="en-US" dirty="0" smtClean="0"/>
              <a:t> </a:t>
            </a:r>
          </a:p>
          <a:p>
            <a:r>
              <a:rPr lang="en-US" dirty="0" smtClean="0"/>
              <a:t>If it is the purview of the ushers, after the Prayer after Communion, they should go back to the doors of the church to say good-bye as people leave and to hand out bulletins.  Like the greeting before mass, this is an opportunity to reinforce the love of God and the concern of the community for each person who has attended.  A smile and a “Have a great week!” or “Looking forward to seeing you next Sunday!” gives the person a positive final impression that, “This is a place where I belong.”</a:t>
            </a:r>
          </a:p>
        </p:txBody>
      </p:sp>
      <p:sp>
        <p:nvSpPr>
          <p:cNvPr id="4" name="Slide Number Placeholder 3"/>
          <p:cNvSpPr>
            <a:spLocks noGrp="1"/>
          </p:cNvSpPr>
          <p:nvPr>
            <p:ph type="sldNum" sz="quarter" idx="10"/>
          </p:nvPr>
        </p:nvSpPr>
        <p:spPr/>
        <p:txBody>
          <a:bodyPr/>
          <a:lstStyle/>
          <a:p>
            <a:fld id="{3DFA1281-F353-4936-BEF1-8A31118CC9F4}"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Clothing makes a statement.  It can be formal or informal.  It can be uniform –think matching suit coats or matching polo shirts –or individual.  No matter what, it should be clean, without rips and modest, so that no one’s sensibilities are offended as the hospitality minister makes a first impression on behalf of the parish.  Ministers should find out from pastoral staff what message they would like to send, i.e. how to dress.</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Troubleshooting</a:t>
            </a:r>
            <a:r>
              <a:rPr lang="en-US" baseline="0" dirty="0" smtClean="0"/>
              <a:t> </a:t>
            </a:r>
            <a:r>
              <a:rPr lang="en-US" dirty="0" smtClean="0"/>
              <a:t>Emergencies: Each parish needs to set up plans for dealing with emergencies before the emergencies happen.  Usually there is little time for thought during an emergency,</a:t>
            </a:r>
            <a:r>
              <a:rPr lang="en-US" baseline="0" dirty="0" smtClean="0"/>
              <a:t> so a well-rehearsed strategy means you have a greater chance of reducing harm and returning to normal more quickly.  </a:t>
            </a:r>
            <a:endParaRPr lang="en-US" dirty="0" smtClean="0"/>
          </a:p>
          <a:p>
            <a:pPr lvl="1">
              <a:buFont typeface="Arial" pitchFamily="34" charset="0"/>
              <a:buChar char="•"/>
            </a:pPr>
            <a:r>
              <a:rPr lang="en-US" dirty="0" smtClean="0"/>
              <a:t>Ministers of hospitality should know what to do in case of an emergency.  They should learn and follow the parish plan for handling emergencies, including for weather emergencies common in the geographical area.  </a:t>
            </a:r>
          </a:p>
          <a:p>
            <a:pPr lvl="1">
              <a:buFont typeface="Arial" pitchFamily="34" charset="0"/>
              <a:buChar char="•"/>
            </a:pPr>
            <a:r>
              <a:rPr lang="en-US" dirty="0" smtClean="0"/>
              <a:t>They should know how to reunite children in religious education with their families if needed.  </a:t>
            </a:r>
          </a:p>
          <a:p>
            <a:pPr lvl="1">
              <a:buFont typeface="Arial" pitchFamily="34" charset="0"/>
              <a:buChar char="•"/>
            </a:pPr>
            <a:r>
              <a:rPr lang="en-US" dirty="0" smtClean="0"/>
              <a:t>They should know the emergency exits and locations of the fire extinguishers, defibrillators and first aid kits.  </a:t>
            </a:r>
          </a:p>
          <a:p>
            <a:pPr lvl="1">
              <a:buFont typeface="Arial" pitchFamily="34" charset="0"/>
              <a:buChar char="•"/>
            </a:pPr>
            <a:r>
              <a:rPr lang="en-US" dirty="0" smtClean="0"/>
              <a:t>Ministers of hospitality may wish to take a first aid course so that they will be better prepared to help as needed.  </a:t>
            </a:r>
          </a:p>
          <a:p>
            <a:pPr lvl="1">
              <a:buFont typeface="Arial" pitchFamily="34" charset="0"/>
              <a:buChar char="•"/>
            </a:pPr>
            <a:r>
              <a:rPr lang="en-US" dirty="0" smtClean="0"/>
              <a:t>They should know the parish plan to deal with violence.  </a:t>
            </a:r>
          </a:p>
          <a:p>
            <a:pPr lvl="1">
              <a:buFont typeface="Arial" pitchFamily="34" charset="0"/>
              <a:buChar char="•"/>
            </a:pPr>
            <a:r>
              <a:rPr lang="en-US" dirty="0" smtClean="0"/>
              <a:t>They should keep a silenced cell phone with them to call 911 if needed.</a:t>
            </a:r>
          </a:p>
          <a:p>
            <a:r>
              <a:rPr lang="en-US" dirty="0" smtClean="0"/>
              <a:t>Do</a:t>
            </a:r>
            <a:r>
              <a:rPr lang="en-US" baseline="0" dirty="0" smtClean="0"/>
              <a:t> you have this information?  Where could you get it?</a:t>
            </a:r>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Disruptions: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When disruptions occur –and they will– ministers of hospitality should be compassionate.  It is important to remember that they are bringing Christ to the situation and to the persons involved.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Children are part of the Body of Christ and welcome </a:t>
            </a:r>
            <a:r>
              <a:rPr lang="en-US" u="sng" dirty="0" smtClean="0"/>
              <a:t>even if noisy</a:t>
            </a:r>
            <a:r>
              <a:rPr lang="en-US" dirty="0" smtClean="0"/>
              <a:t>.  If an adult brings a noisy child to the back of the church, the minister of hospitality can assist with a kind word, an offer of help and directions to a cry room or nearby space, if needed.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If an adult is disruptive, the minister of hospitality should gently but firmly try to lead him/her to a place where they can talk.  The minister should be sure to have another minister go with him/her for safety.</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Practicum: You may wish to role play scenarios where participants get to act out how they would welcome people and/or troubleshoot problems.  Some potentially troublesome situations include:</a:t>
            </a:r>
          </a:p>
          <a:p>
            <a:pPr lvl="1">
              <a:buFont typeface="Arial" pitchFamily="34" charset="0"/>
              <a:buChar char="•"/>
            </a:pPr>
            <a:r>
              <a:rPr lang="en-US" dirty="0" smtClean="0"/>
              <a:t>Persuading people to move into a pew from the aisle seat or to sit in the front rows</a:t>
            </a:r>
          </a:p>
          <a:p>
            <a:pPr lvl="1">
              <a:buFont typeface="Arial" pitchFamily="34" charset="0"/>
              <a:buChar char="•"/>
            </a:pPr>
            <a:r>
              <a:rPr lang="en-US" dirty="0" smtClean="0"/>
              <a:t>Running out of seats at a special liturgy, like Christmas or Easter</a:t>
            </a:r>
          </a:p>
          <a:p>
            <a:pPr lvl="1">
              <a:buFont typeface="Arial" pitchFamily="34" charset="0"/>
              <a:buChar char="•"/>
            </a:pPr>
            <a:r>
              <a:rPr lang="en-US" dirty="0" smtClean="0"/>
              <a:t>Being told the bathrooms are out of paper towels or toilet paper</a:t>
            </a:r>
          </a:p>
          <a:p>
            <a:pPr lvl="1">
              <a:buFont typeface="Arial" pitchFamily="34" charset="0"/>
              <a:buChar char="•"/>
            </a:pPr>
            <a:r>
              <a:rPr lang="en-US" dirty="0" smtClean="0"/>
              <a:t>Handling a medical emergency</a:t>
            </a:r>
          </a:p>
          <a:p>
            <a:pPr lvl="1">
              <a:buFont typeface="Arial" pitchFamily="34" charset="0"/>
              <a:buChar char="•"/>
            </a:pPr>
            <a:r>
              <a:rPr lang="en-US" dirty="0" smtClean="0"/>
              <a:t>A homeless person asks you or other parishioners for help.</a:t>
            </a:r>
          </a:p>
          <a:p>
            <a:pPr lvl="1">
              <a:buFont typeface="Arial" pitchFamily="34" charset="0"/>
              <a:buChar char="•"/>
            </a:pPr>
            <a:r>
              <a:rPr lang="en-US" dirty="0" smtClean="0"/>
              <a:t>The fire alarm goes off.</a:t>
            </a:r>
          </a:p>
          <a:p>
            <a:pPr lvl="1">
              <a:buFont typeface="Arial" pitchFamily="34" charset="0"/>
              <a:buChar char="•"/>
            </a:pPr>
            <a:r>
              <a:rPr lang="en-US" dirty="0" smtClean="0"/>
              <a:t>An animal enters the church.</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u="sng" dirty="0" smtClean="0"/>
              <a:t>Congregational Blessing for Ushers or Ministers of Hospitality</a:t>
            </a:r>
            <a:r>
              <a:rPr lang="en-US" dirty="0" smtClean="0"/>
              <a:t>: can be found in chapter 62 in </a:t>
            </a:r>
            <a:r>
              <a:rPr lang="en-US" i="1" dirty="0" smtClean="0"/>
              <a:t>The Book of Blessings</a:t>
            </a:r>
            <a:r>
              <a:rPr lang="en-US" dirty="0" smtClean="0"/>
              <a:t> -“This order may be used during Mass or in a celebration of the word of God.  This blessing is normally given by the pastor.  If necessary, he may delegate another priest or deacon to give the blessing.” (1850-51)</a:t>
            </a:r>
          </a:p>
          <a:p>
            <a:r>
              <a:rPr lang="en-US" dirty="0" smtClean="0"/>
              <a:t> </a:t>
            </a:r>
          </a:p>
        </p:txBody>
      </p:sp>
      <p:sp>
        <p:nvSpPr>
          <p:cNvPr id="4" name="Slide Number Placeholder 3"/>
          <p:cNvSpPr>
            <a:spLocks noGrp="1"/>
          </p:cNvSpPr>
          <p:nvPr>
            <p:ph type="sldNum" sz="quarter" idx="10"/>
          </p:nvPr>
        </p:nvSpPr>
        <p:spPr/>
        <p:txBody>
          <a:bodyPr/>
          <a:lstStyle/>
          <a:p>
            <a:fld id="{3DFA1281-F353-4936-BEF1-8A31118CC9F4}"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Greeters and ushers are only 2 slices of the Hospitality pie.  What else could a parish do formally?</a:t>
            </a:r>
          </a:p>
          <a:p>
            <a:endParaRPr lang="en-US" dirty="0" smtClean="0"/>
          </a:p>
          <a:p>
            <a:r>
              <a:rPr lang="en-US" dirty="0" smtClean="0"/>
              <a:t>What follows are suggestions.</a:t>
            </a:r>
            <a:r>
              <a:rPr lang="en-US" baseline="0" dirty="0" smtClean="0"/>
              <a:t>  Pick and choose what your parish can work on, but don’t think you must do it all at once.  Rome wasn’t built in a day!</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55</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Parking Team</a:t>
            </a:r>
            <a:endParaRPr lang="en-US" dirty="0" smtClean="0"/>
          </a:p>
          <a:p>
            <a:r>
              <a:rPr lang="en-US" dirty="0" smtClean="0"/>
              <a:t>The need for a parking team ministry is dependent on the size and location of the parish.  A large, urban parish will more likely need this than a small or rural parish with ample parking.  However, this ministry can be particularly useful any time there is a larger-than-usual crowd expected, like Christmas, Easter or First Communion.</a:t>
            </a:r>
          </a:p>
          <a:p>
            <a:r>
              <a:rPr lang="en-US" dirty="0" smtClean="0"/>
              <a:t> </a:t>
            </a:r>
          </a:p>
          <a:p>
            <a:r>
              <a:rPr lang="en-US" dirty="0" smtClean="0"/>
              <a:t>Parking can be stressful in several ways.  It can be hard to find a spot, especially for a family with children who is running late or for an elderly driver, who may have special concerns or be easily confused.  A newcomer will have no idea what the parking arrangements and traffic flow are.   People who are eager to leave in a hurry can create an occasion of sin for themselves and others.  </a:t>
            </a:r>
          </a:p>
          <a:p>
            <a:r>
              <a:rPr lang="en-US" dirty="0" smtClean="0"/>
              <a:t> </a:t>
            </a:r>
          </a:p>
          <a:p>
            <a:r>
              <a:rPr lang="en-US" dirty="0" smtClean="0"/>
              <a:t>The parking team relieves these tensions by directing traffic in a courteous and friendly way.  As a result, parishioners and newcomers can enter and leave the church campus in a much more spiritual, relaxed and Christian frame of mind.  Patience, smiling, saying “please” and “thank you” as well as “hello” and “good-bye” are small but significant ways to bring the love of God to others and to keep the wheels of progress well oiled.</a:t>
            </a:r>
          </a:p>
          <a:p>
            <a:r>
              <a:rPr lang="en-US" dirty="0" smtClean="0"/>
              <a:t> </a:t>
            </a:r>
          </a:p>
          <a:p>
            <a:r>
              <a:rPr lang="en-US" dirty="0" smtClean="0"/>
              <a:t>Members of the parking team should arrive 25-30 minutes before mass begins.  They help people find spots to park and keep the flow of traffic moving smoothly.  They indicate handicap parking and assist those with physical disabilities to get in and out of their cars as needed.  They know the local laws for street parking and share that information as needed.</a:t>
            </a:r>
          </a:p>
          <a:p>
            <a:r>
              <a:rPr lang="en-US" dirty="0" smtClean="0"/>
              <a:t> </a:t>
            </a:r>
          </a:p>
          <a:p>
            <a:r>
              <a:rPr lang="en-US" dirty="0" smtClean="0"/>
              <a:t>Members of the parking ministry team should also be present at the end of mass to keep the flow of departing cars moving smoothly.  </a:t>
            </a:r>
          </a:p>
          <a:p>
            <a:pPr algn="ctr"/>
            <a:r>
              <a:rPr lang="en-US" dirty="0" smtClean="0"/>
              <a:t> </a:t>
            </a:r>
            <a:r>
              <a:rPr lang="en-US" i="1" dirty="0" smtClean="0"/>
              <a:t>Information Team at Weekend Masses</a:t>
            </a:r>
            <a:endParaRPr lang="en-US" dirty="0" smtClean="0"/>
          </a:p>
          <a:p>
            <a:r>
              <a:rPr lang="en-US" dirty="0" smtClean="0"/>
              <a:t>One way to welcome people is to make getting what they need as easy as possible.  Asking people to come to the parish office during the week can be burdensome.  Since most parishioners come to the parish only on weekends at mass time, a parish can set up an information table where parishioners can get a mass card, get a sponsor card, register or find out most information they would have to come to the office for.</a:t>
            </a:r>
          </a:p>
          <a:p>
            <a:r>
              <a:rPr lang="en-US" dirty="0" smtClean="0"/>
              <a:t> </a:t>
            </a:r>
          </a:p>
          <a:p>
            <a:r>
              <a:rPr lang="en-US" dirty="0" smtClean="0"/>
              <a:t>People who minister on the Information Team should be at a separate and clearly marked table in the gathering space.  They should be friendly people who are organized and good at explaining information clearly and concisely.  They should arrive 15-20 minutes before mass and be at the table again as the closing procession is happening.  Smiling and giving information in a cooperative, respectful manner shows the inquirer that he/she is a valued member of the community.</a:t>
            </a:r>
          </a:p>
          <a:p>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56</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ctr"/>
            <a:r>
              <a:rPr lang="en-US" i="1" dirty="0" smtClean="0"/>
              <a:t>Fellowship Committee</a:t>
            </a:r>
            <a:endParaRPr lang="en-US" dirty="0" smtClean="0"/>
          </a:p>
          <a:p>
            <a:r>
              <a:rPr lang="en-US" dirty="0" smtClean="0"/>
              <a:t>To move newcomers and parishioners beyond “acquaintances” to “friends” takes time.  A parish can provide the time and subsequent opportunity to develop relationships by offering food/drink and visiting time after liturgies.  If a parish does not have enough time between masses to accommodate people staying for fellowship, perhaps it could consider lengthening the time between liturgies.  </a:t>
            </a:r>
          </a:p>
          <a:p>
            <a:r>
              <a:rPr lang="en-US" dirty="0" smtClean="0"/>
              <a:t> </a:t>
            </a:r>
          </a:p>
          <a:p>
            <a:r>
              <a:rPr lang="en-US" dirty="0" smtClean="0"/>
              <a:t>Americans see themselves as busy.  Asking them to walk to another building for fellowship usually does not work.  This ministry should be located in the gathering space or no further away than the church basement.</a:t>
            </a:r>
          </a:p>
          <a:p>
            <a:r>
              <a:rPr lang="en-US" dirty="0" smtClean="0"/>
              <a:t> </a:t>
            </a:r>
          </a:p>
          <a:p>
            <a:r>
              <a:rPr lang="en-US" dirty="0" smtClean="0"/>
              <a:t>Some parishes keep this simple with coffee/juice and donuts.  Some have designed a café in a separate room with tables, light supper fare after Saturday liturgies and light breakfast fare on Sunday mornings.</a:t>
            </a:r>
          </a:p>
          <a:p>
            <a:r>
              <a:rPr lang="en-US" dirty="0" smtClean="0"/>
              <a:t> </a:t>
            </a:r>
          </a:p>
          <a:p>
            <a:r>
              <a:rPr lang="en-US" dirty="0" smtClean="0"/>
              <a:t>The members of the fellowship committee need to arrive with enough time before mass to prepare the food/drink as much as they can in advance.  If more elaborate food/drink is being offered, they may need to attend one mass and minister at another.  Fellowship ministers present the food and drink in attractive ways and tidy up the area as people serve themselves.  Ministers should be helpful, cheerful and welcoming.</a:t>
            </a:r>
          </a:p>
          <a:p>
            <a:pPr algn="ctr"/>
            <a:r>
              <a:rPr lang="en-US" i="1" dirty="0" smtClean="0"/>
              <a:t>Bakers</a:t>
            </a:r>
            <a:endParaRPr lang="en-US" dirty="0" smtClean="0"/>
          </a:p>
          <a:p>
            <a:r>
              <a:rPr lang="en-US" dirty="0" smtClean="0"/>
              <a:t>Jesus knew that a lot can happen if and while people are fed.  They are taken care of physically and so can become aware of spiritual and emotional needs.  Conversations can happen.  Furthermore, food can be a way that the provider of the food shows love.  A parish can likewise communicate hospitality and love by serving food regularly to those who come to parish events.</a:t>
            </a:r>
          </a:p>
          <a:p>
            <a:r>
              <a:rPr lang="en-US" dirty="0" smtClean="0"/>
              <a:t> </a:t>
            </a:r>
          </a:p>
          <a:p>
            <a:r>
              <a:rPr lang="en-US" dirty="0" smtClean="0"/>
              <a:t>A parish team of bakers can provide home-baked goodies for special masses or at large/special parish gatherings (for example at the reception after the Easter Vigil.)  Serving can be done by the bakers or by others.  A notice can go in the bulletin and parish webpage for bakers.  This ministry needs a coordinator, who is the contact person for requesting baked goods and who calls the bakers and organizes the baking.</a:t>
            </a:r>
          </a:p>
          <a:p>
            <a:r>
              <a:rPr lang="en-US" dirty="0" smtClean="0"/>
              <a: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57</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Ministries Brochure/Booklet and/or Ministry Fair</a:t>
            </a:r>
            <a:endParaRPr lang="en-US" dirty="0" smtClean="0"/>
          </a:p>
          <a:p>
            <a:r>
              <a:rPr lang="en-US" dirty="0" smtClean="0"/>
              <a:t>Many people feel they truly belong to a parish when they begin to participate in its ministries.  A ministry brochure or ministry fair functions to let people know what their options are AND to invite them to join.  It is important to acknowledge that each member of the Body of Christ has a unique gift valuable to the life of the parish. </a:t>
            </a:r>
          </a:p>
          <a:p>
            <a:r>
              <a:rPr lang="en-US" dirty="0" smtClean="0"/>
              <a:t> </a:t>
            </a:r>
          </a:p>
          <a:p>
            <a:r>
              <a:rPr lang="en-US" dirty="0" smtClean="0"/>
              <a:t>A small committee whose members are comfortable using a computer program like Microsoft Word or Publisher could assemble the brochure.  It is common to include a letter of welcome from the pastor and contact information for the parish office and staff.  The committee compiles a list of all the programs and ministries offered by the parish as well as a GREAT job description of each, the name of the person in charge and contact information, usually a phone number and email address.  (SEE the OPL’s </a:t>
            </a:r>
            <a:r>
              <a:rPr lang="en-US" dirty="0" err="1" smtClean="0"/>
              <a:t>Weebly</a:t>
            </a:r>
            <a:r>
              <a:rPr lang="en-US" dirty="0" smtClean="0"/>
              <a:t> site for Engagement</a:t>
            </a:r>
            <a:r>
              <a:rPr lang="en-US" baseline="0" dirty="0" smtClean="0"/>
              <a:t> to learn how to write great job descriptions.  It is in the “</a:t>
            </a:r>
            <a:r>
              <a:rPr lang="en-US" sz="1200" b="0" i="0" kern="1200" dirty="0" smtClean="0">
                <a:solidFill>
                  <a:schemeClr val="tx1"/>
                </a:solidFill>
                <a:latin typeface="+mn-lt"/>
                <a:ea typeface="+mn-ea"/>
                <a:cs typeface="+mn-cs"/>
              </a:rPr>
              <a:t>Guide to Developing a Ministry Leadership System” </a:t>
            </a:r>
            <a:r>
              <a:rPr lang="en-US" baseline="0" dirty="0" smtClean="0"/>
              <a:t>PDF in part 3.)  </a:t>
            </a:r>
            <a:r>
              <a:rPr lang="en-US" dirty="0" smtClean="0"/>
              <a:t>The bulletin and parish web page are good resources for compiling all the ministries as are the parish secretary and pastor.</a:t>
            </a:r>
          </a:p>
          <a:p>
            <a:r>
              <a:rPr lang="en-US" dirty="0" smtClean="0"/>
              <a:t> </a:t>
            </a:r>
          </a:p>
          <a:p>
            <a:r>
              <a:rPr lang="en-US" dirty="0" smtClean="0"/>
              <a:t>Some parishes choose to hold a ministry fair once or twice a year after all the masses, often on Pentecost or the parish feast or at the beginning of the school year.  The fair should be held in the church hall or building nearby on the same campus.  A representative from each ministry and committee is given a table on which to display information about the program or ministry.  A representative is there to welcome, talk about the ministry or program and to sign up new participants.  Freebies, drawings and, of course, flyers for each program/ministry are helpful.  An organizing committee for this fair would reach out to all the program/ministry chair persons to invite their participation and see if they will need anything special for their table (like an electrical outlet for a laptop.)</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Welcome Committee for New Parishioners</a:t>
            </a:r>
            <a:endParaRPr lang="en-US" dirty="0" smtClean="0"/>
          </a:p>
          <a:p>
            <a:r>
              <a:rPr lang="en-US" dirty="0" smtClean="0"/>
              <a:t>The parish office staff will need to notify the welcoming committee of new parishioners at regular intervals.</a:t>
            </a:r>
          </a:p>
          <a:p>
            <a:r>
              <a:rPr lang="en-US" dirty="0" smtClean="0"/>
              <a:t>There are several ways that a parish can welcome new parishioners.  The first is to assemble a folder with helpful parish information such as:</a:t>
            </a:r>
          </a:p>
          <a:p>
            <a:pPr lvl="1">
              <a:buFont typeface="Arial" pitchFamily="34" charset="0"/>
              <a:buChar char="•"/>
            </a:pPr>
            <a:r>
              <a:rPr lang="en-US" dirty="0" smtClean="0"/>
              <a:t>Parish web address, email address, contact information (maybe on a refrigerator magnet?)</a:t>
            </a:r>
          </a:p>
          <a:p>
            <a:pPr lvl="1">
              <a:buFont typeface="Arial" pitchFamily="34" charset="0"/>
              <a:buChar char="•"/>
            </a:pPr>
            <a:r>
              <a:rPr lang="en-US" dirty="0" smtClean="0"/>
              <a:t>A census form or directions for it on the parish website</a:t>
            </a:r>
          </a:p>
          <a:p>
            <a:pPr lvl="1">
              <a:buFont typeface="Arial" pitchFamily="34" charset="0"/>
              <a:buChar char="•"/>
            </a:pPr>
            <a:r>
              <a:rPr lang="en-US" dirty="0" smtClean="0"/>
              <a:t>Ministry brochure</a:t>
            </a:r>
          </a:p>
          <a:p>
            <a:pPr lvl="1">
              <a:buFont typeface="Arial" pitchFamily="34" charset="0"/>
              <a:buChar char="•"/>
            </a:pPr>
            <a:r>
              <a:rPr lang="en-US" dirty="0" smtClean="0"/>
              <a:t>Information on the parochial school or parish religious education programs</a:t>
            </a:r>
          </a:p>
          <a:p>
            <a:pPr lvl="1">
              <a:buFont typeface="Arial" pitchFamily="34" charset="0"/>
              <a:buChar char="•"/>
            </a:pPr>
            <a:r>
              <a:rPr lang="en-US" dirty="0" smtClean="0"/>
              <a:t>Flyers for programs that match the newcomers</a:t>
            </a:r>
          </a:p>
          <a:p>
            <a:pPr lvl="1">
              <a:buFont typeface="Arial" pitchFamily="34" charset="0"/>
              <a:buChar char="•"/>
            </a:pPr>
            <a:r>
              <a:rPr lang="en-US" dirty="0" smtClean="0"/>
              <a:t>Information on electronic giving</a:t>
            </a:r>
          </a:p>
          <a:p>
            <a:pPr lvl="1">
              <a:buFont typeface="Arial" pitchFamily="34" charset="0"/>
              <a:buChar char="•"/>
            </a:pPr>
            <a:r>
              <a:rPr lang="en-US" dirty="0" smtClean="0"/>
              <a:t>Parish mission/vision statements, core values and 3-5 year plan</a:t>
            </a:r>
          </a:p>
          <a:p>
            <a:r>
              <a:rPr lang="en-US" dirty="0" smtClean="0"/>
              <a:t>Members of the welcoming committee can assemble the folders and keep the information up to date.  Make sure you provide only relevant info.</a:t>
            </a:r>
            <a:r>
              <a:rPr lang="en-US" baseline="0" dirty="0" smtClean="0"/>
              <a:t> </a:t>
            </a:r>
            <a:r>
              <a:rPr lang="en-US" dirty="0" smtClean="0"/>
              <a:t>(For example, no need to explain the elementary religious education program to a family with only high school-aged children.)</a:t>
            </a:r>
          </a:p>
          <a:p>
            <a:r>
              <a:rPr lang="en-US" dirty="0" smtClean="0"/>
              <a:t> </a:t>
            </a:r>
          </a:p>
          <a:p>
            <a:r>
              <a:rPr lang="en-US" dirty="0" smtClean="0"/>
              <a:t>These folders can be delivered by mail, but are more effective at welcoming if they are accompanied by a phone call or a home visit.   Members of the welcoming committee can take turns with phone calls and home visits.  It is important to be sure that the call or home visit is at a time convenient for the new parishioners.  Ministers should be friendly, interested in learning about the new parishioners and able to identify and share pertinent info with the newcomers.  </a:t>
            </a:r>
          </a:p>
          <a:p>
            <a:r>
              <a:rPr lang="en-US" dirty="0" smtClean="0"/>
              <a:t> </a:t>
            </a:r>
          </a:p>
          <a:p>
            <a:r>
              <a:rPr lang="en-US" dirty="0" smtClean="0"/>
              <a:t>These folders can also be delivered at a parish meal, offered multiple times/year depending on the number of new parishioners.  Welcoming committee members would call the new parishioners personally to invite them and find out if they are actually able/willing to attend.  At the meal, parish staff and/or parishioners sit with the newcomers --not each other!  After the meal the pastor, parish staff, welcoming team members and/or members of the parish pastoral council can speak to the whole gathering about the parish’s 3-5 year pastoral plan and/or programs the parish offers.  Importantly, they can invite the newcomers to participate.  Just as importantly, they absolutely should NOT fundraise, as this is inappropriate and unwelcoming.</a:t>
            </a:r>
          </a:p>
          <a:p>
            <a:r>
              <a:rPr lang="en-US" dirty="0" smtClean="0"/>
              <a:t> </a:t>
            </a:r>
          </a:p>
          <a:p>
            <a:r>
              <a:rPr lang="en-US" dirty="0" smtClean="0"/>
              <a:t>The welcoming committee can personally invite new parishioners to parish events the first year of their membership via a phone call.  Spending some time with them at the event itself would further the welcome.  Maybe a pool of “sponsor families” could be engaged to take on this ministry, with a sponsor assigned to each new family for the year.</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59</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i="1" dirty="0" smtClean="0"/>
              <a:t>Ministry of Hospitality for Sacramental Prep</a:t>
            </a:r>
            <a:endParaRPr lang="en-US" dirty="0" smtClean="0"/>
          </a:p>
          <a:p>
            <a:r>
              <a:rPr lang="en-US" dirty="0" smtClean="0"/>
              <a:t>For better or for worse, many people come to church primarily for sacramental</a:t>
            </a:r>
            <a:r>
              <a:rPr lang="en-US" baseline="0" dirty="0" smtClean="0"/>
              <a:t> preparation</a:t>
            </a:r>
            <a:r>
              <a:rPr lang="en-US" dirty="0" smtClean="0"/>
              <a:t>.  This means that this is a golden opportunity for evangelization, that is, for helping them to know Christ’s love and how being part of the Catholic Christian community can feed them.  Approaching sacramental preparation with an attitude of welcome is foundational.  Those ministering in sacramental preparation must be glad that the families have come and make events comfortable.  Practically, this looks like offering baby-sitting service during parent meetings and offering a meal (or at least a potluck) during evening meetings so getting everyone fed at home before the meeting is not an issue.  It also means that</a:t>
            </a:r>
            <a:r>
              <a:rPr lang="en-US" baseline="0" dirty="0" smtClean="0"/>
              <a:t> the meeting should be an opportunity for reflection and prayer, not just the passing of information about dress codes and requirements.  </a:t>
            </a:r>
            <a:r>
              <a:rPr lang="en-US" dirty="0" smtClean="0"/>
              <a:t>Theologically and spiritually, ministers must meet people where they are, not where they would like them to be.  By the same token, ministers must also challenge the people coming for sacraments to grow beyond where they are now, as Jesus did with the Samaritan Woman (John 4:4-30).</a:t>
            </a:r>
          </a:p>
          <a:p>
            <a:pPr algn="ctr"/>
            <a:r>
              <a:rPr lang="en-US" i="1" dirty="0" smtClean="0"/>
              <a:t>Childcare Ministry</a:t>
            </a:r>
            <a:endParaRPr lang="en-US" dirty="0" smtClean="0"/>
          </a:p>
          <a:p>
            <a:r>
              <a:rPr lang="en-US" dirty="0" smtClean="0"/>
              <a:t>Again, to meet people where they are at, a parish must recognize and work with the real circumstances of parishioners’ lives.  If parishes wish to have adults attend events, they must be aware that many adults have school-aged children who cannot be left alone.  A childcare ministry can provide childcare for events adults are expected to attend.  A clean room with a variety of clean toys, competent adults who are comfortable with children, some organized activities, like games or an art project, and a snack of juice and pretzels/cereal are needed.</a:t>
            </a:r>
          </a:p>
        </p:txBody>
      </p:sp>
      <p:sp>
        <p:nvSpPr>
          <p:cNvPr id="4" name="Slide Number Placeholder 3"/>
          <p:cNvSpPr>
            <a:spLocks noGrp="1"/>
          </p:cNvSpPr>
          <p:nvPr>
            <p:ph type="sldNum" sz="quarter" idx="10"/>
          </p:nvPr>
        </p:nvSpPr>
        <p:spPr/>
        <p:txBody>
          <a:bodyPr/>
          <a:lstStyle/>
          <a:p>
            <a:fld id="{3DFA1281-F353-4936-BEF1-8A31118CC9F4}" type="slidenum">
              <a:rPr lang="en-US" smtClean="0"/>
              <a:pPr/>
              <a:t>60</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many Catholics think that Hospitality is the responsibility</a:t>
            </a:r>
            <a:r>
              <a:rPr lang="en-US" baseline="0" dirty="0" smtClean="0"/>
              <a:t> of people who sign up for a specific ministry, it is a parish-wide ministry.  To help develop that idea, leaders need to work on three areas:</a:t>
            </a:r>
          </a:p>
          <a:p>
            <a:pPr marL="228600" indent="-228600">
              <a:buAutoNum type="arabicParenR"/>
            </a:pPr>
            <a:r>
              <a:rPr lang="en-US" baseline="0" dirty="0" smtClean="0"/>
              <a:t>Expanding the opportunities for Hospitality ministry beyond greeters and ushers, using the ideas in the previous section –or their own ideas.</a:t>
            </a:r>
          </a:p>
          <a:p>
            <a:pPr marL="228600" indent="-228600">
              <a:buAutoNum type="arabicParenR"/>
            </a:pPr>
            <a:r>
              <a:rPr lang="en-US" baseline="0" dirty="0" smtClean="0"/>
              <a:t>Awakening an attitude of welcome in all parishioners</a:t>
            </a:r>
          </a:p>
          <a:p>
            <a:pPr marL="228600" indent="-228600">
              <a:buAutoNum type="arabicParenR"/>
            </a:pPr>
            <a:r>
              <a:rPr lang="en-US" baseline="0" dirty="0" smtClean="0"/>
              <a:t>Ensuring that the parish campus is inclusive.</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61</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Awakening the Parish’s Welcoming Attitude</a:t>
            </a:r>
          </a:p>
          <a:p>
            <a:r>
              <a:rPr lang="en-US" dirty="0" smtClean="0"/>
              <a:t>One reason a parish may not appear to be very welcoming is because most of the parishioners do not know that they should be.  They are comfortable and, resultantly, do not consider how others are feeling.  It is essential therefore to alert them to this responsibility, to let them reflect on it and to give them some information on what they can do.</a:t>
            </a:r>
          </a:p>
          <a:p>
            <a:r>
              <a:rPr lang="en-US" dirty="0" smtClean="0"/>
              <a:t> </a:t>
            </a:r>
          </a:p>
          <a:p>
            <a:r>
              <a:rPr lang="en-US" dirty="0" smtClean="0"/>
              <a:t>Here are some methods a parish can employ.  The first requires the buy-in of the pastor and any priests who preside at the parish liturgies, but it is perhaps one of the easiest and most effective ways to catechize the congregation, namely a series of homilies on the virtue of hospitality and our responsibility toward it.  Three or four weeks in a row would provide enough repetition for people to grasp the message.  Many gospel readings have hospitality themes or elements, particularly during Ordinary Time or in the Christmas season.</a:t>
            </a:r>
          </a:p>
          <a:p>
            <a:r>
              <a:rPr lang="en-US" dirty="0" smtClean="0"/>
              <a:t> </a:t>
            </a:r>
          </a:p>
          <a:p>
            <a:r>
              <a:rPr lang="en-US" dirty="0" smtClean="0"/>
              <a:t>If the pastor is not willing to use the homily in this way, perhaps catechesis could take place through a series of articles/items in the bulletin and/or in a brief talk before mass or after communion.  Each week the talk could feature a different concept from the theology or spirituality sections of this PPT.  Also there are many online</a:t>
            </a:r>
            <a:r>
              <a:rPr lang="en-US" baseline="0" dirty="0" smtClean="0"/>
              <a:t> articles (See the Electronic Resources at the end of this PPT or Google “Welcome in Church”) you can reproduce as handouts or bulletin stuffers or include as links on your parish web page.</a:t>
            </a:r>
            <a:endParaRPr lang="en-US" dirty="0" smtClean="0"/>
          </a:p>
          <a:p>
            <a:endParaRPr lang="en-US" baseline="0" dirty="0" smtClean="0"/>
          </a:p>
          <a:p>
            <a:r>
              <a:rPr lang="en-US" baseline="0" dirty="0" smtClean="0"/>
              <a:t>Since Millenials like to construct their own knowledge, invite them to do so on social media.  The parish will create a wonderful collage of ideas – and members will begin to connect hospitality to their lives.</a:t>
            </a:r>
          </a:p>
          <a:p>
            <a:endParaRPr lang="en-US" baseline="0" dirty="0" smtClean="0"/>
          </a:p>
          <a:p>
            <a:r>
              <a:rPr lang="en-US" baseline="0" dirty="0" smtClean="0"/>
              <a:t>Another way to help people make the connection is to ask them to reflect on thought-provoking questions.  Ask people to discuss the question with the person next to them before mass, before or after the homily or after communion. In the alternative, you can send them home with the question to think about during the week or discuss with their family.  The next slide has some sample questions.</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62</a:t>
            </a:fld>
            <a:endParaRPr lang="en-US"/>
          </a:p>
        </p:txBody>
      </p:sp>
    </p:spTree>
    <p:extLst>
      <p:ext uri="{BB962C8B-B14F-4D97-AF65-F5344CB8AC3E}">
        <p14:creationId xmlns:p14="http://schemas.microsoft.com/office/powerpoint/2010/main" xmlns="" val="19511002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Give people an opportunity to reflect on the message in the homily series, the bulletin inserts or talks before mass/after communion, by asking the following reflection questions and allowing 3-5 minutes for answering.  If you use the homily series or the series of talks, ask parishioners to turn to the person sitting closest to them and share their answers.  Use 1</a:t>
            </a:r>
            <a:r>
              <a:rPr lang="en-US" baseline="0" dirty="0" smtClean="0"/>
              <a:t> </a:t>
            </a:r>
            <a:r>
              <a:rPr lang="en-US" dirty="0" smtClean="0"/>
              <a:t>question/week.</a:t>
            </a:r>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63</a:t>
            </a:fld>
            <a:endParaRPr lang="en-US"/>
          </a:p>
        </p:txBody>
      </p:sp>
    </p:spTree>
    <p:extLst>
      <p:ext uri="{BB962C8B-B14F-4D97-AF65-F5344CB8AC3E}">
        <p14:creationId xmlns:p14="http://schemas.microsoft.com/office/powerpoint/2010/main" xmlns="" val="503134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many parish hospitality assessments available on the </a:t>
            </a:r>
            <a:r>
              <a:rPr lang="en-US" baseline="0" dirty="0" err="1" smtClean="0"/>
              <a:t>Weebly</a:t>
            </a:r>
            <a:r>
              <a:rPr lang="en-US" baseline="0" dirty="0" smtClean="0"/>
              <a:t> toolkit page where you found this PPT.  Here is a quick one to get people thinking.</a:t>
            </a:r>
          </a:p>
        </p:txBody>
      </p:sp>
      <p:sp>
        <p:nvSpPr>
          <p:cNvPr id="4" name="Slide Number Placeholder 3"/>
          <p:cNvSpPr>
            <a:spLocks noGrp="1"/>
          </p:cNvSpPr>
          <p:nvPr>
            <p:ph type="sldNum" sz="quarter" idx="10"/>
          </p:nvPr>
        </p:nvSpPr>
        <p:spPr/>
        <p:txBody>
          <a:bodyPr/>
          <a:lstStyle/>
          <a:p>
            <a:fld id="{4FE1CBCA-CF88-4B51-95B2-13D5C2BD1B69}" type="slidenum">
              <a:rPr lang="en-US" smtClean="0"/>
              <a:pPr/>
              <a:t>64</a:t>
            </a:fld>
            <a:endParaRPr lang="en-US"/>
          </a:p>
        </p:txBody>
      </p:sp>
    </p:spTree>
    <p:extLst>
      <p:ext uri="{BB962C8B-B14F-4D97-AF65-F5344CB8AC3E}">
        <p14:creationId xmlns:p14="http://schemas.microsoft.com/office/powerpoint/2010/main" xmlns="" val="409257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way to get people</a:t>
            </a:r>
            <a:r>
              <a:rPr lang="en-US" baseline="0" dirty="0" smtClean="0"/>
              <a:t> who are involved in all different kinds of ministries to see their piece of the Hospitality pie:</a:t>
            </a:r>
          </a:p>
          <a:p>
            <a:pPr lvl="1">
              <a:buFont typeface="Arial" pitchFamily="34" charset="0"/>
              <a:buChar char="•"/>
            </a:pPr>
            <a:r>
              <a:rPr lang="en-US" dirty="0" smtClean="0"/>
              <a:t>Divide into groups by ministry.  Ask to reflect</a:t>
            </a:r>
            <a:r>
              <a:rPr lang="en-US" baseline="0" dirty="0" smtClean="0"/>
              <a:t> together on both questions and write answers on a T. </a:t>
            </a:r>
          </a:p>
          <a:p>
            <a:pPr lvl="1">
              <a:buFont typeface="Arial" pitchFamily="34" charset="0"/>
              <a:buChar char="•"/>
            </a:pPr>
            <a:r>
              <a:rPr lang="en-US" baseline="0" dirty="0" smtClean="0"/>
              <a:t>Share what you reflected on with the larger group.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65</a:t>
            </a:fld>
            <a:endParaRPr lang="en-US"/>
          </a:p>
        </p:txBody>
      </p:sp>
    </p:spTree>
    <p:extLst>
      <p:ext uri="{BB962C8B-B14F-4D97-AF65-F5344CB8AC3E}">
        <p14:creationId xmlns:p14="http://schemas.microsoft.com/office/powerpoint/2010/main" xmlns="" val="28465650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second activity for exploring how ministers in areas that are not blatantly about Hospitality can create ways to be more hospitable.  </a:t>
            </a:r>
            <a:r>
              <a:rPr lang="en-US" dirty="0" smtClean="0"/>
              <a:t>Provide each group with markers, a sheet of flip chart</a:t>
            </a:r>
            <a:r>
              <a:rPr lang="en-US" baseline="0" dirty="0" smtClean="0"/>
              <a:t> paper and gift box.  Place gift box in middle of paper and ask them to write their ideas on the paper around the box.</a:t>
            </a:r>
          </a:p>
          <a:p>
            <a:endParaRPr lang="en-US" baseline="0" dirty="0" smtClean="0"/>
          </a:p>
          <a:p>
            <a:r>
              <a:rPr lang="en-US" baseline="0" dirty="0" smtClean="0"/>
              <a:t>Share with large group. </a:t>
            </a:r>
          </a:p>
          <a:p>
            <a:endParaRPr lang="en-US" baseline="0" dirty="0" smtClean="0"/>
          </a:p>
          <a:p>
            <a:r>
              <a:rPr lang="en-US" baseline="0" dirty="0" smtClean="0"/>
              <a:t>Ask what is their overall reaction to what they have done and heard.  In other words, what have they learned from this exercise?</a:t>
            </a:r>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66</a:t>
            </a:fld>
            <a:endParaRPr lang="en-US"/>
          </a:p>
        </p:txBody>
      </p:sp>
    </p:spTree>
    <p:extLst>
      <p:ext uri="{BB962C8B-B14F-4D97-AF65-F5344CB8AC3E}">
        <p14:creationId xmlns:p14="http://schemas.microsoft.com/office/powerpoint/2010/main" xmlns="" val="30201022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third element in parish hospitality is creating a welcoming space.  Your parish’s physical plant is speaking.  Can you hear it?  Perhaps not, because you have many experiences with it and the memories of all those experiences are louder in your head.  But what if I am a newcomer?  What would I hear?  What if I have a disability or I am elderly, what would I hear?</a:t>
            </a:r>
          </a:p>
          <a:p>
            <a:endParaRPr lang="en-US" baseline="0" dirty="0" smtClean="0"/>
          </a:p>
          <a:p>
            <a:r>
              <a:rPr lang="en-US" baseline="0" dirty="0" smtClean="0"/>
              <a:t>Your physical plant speaks loud and clear.  It is shouting who is welcome and who is not.</a:t>
            </a:r>
          </a:p>
          <a:p>
            <a:pPr marL="228600" lvl="0" indent="-228600">
              <a:buFont typeface="+mj-lt"/>
              <a:buAutoNum type="alphaLcPeriod"/>
            </a:pPr>
            <a:r>
              <a:rPr lang="en-US" baseline="0" dirty="0" smtClean="0"/>
              <a:t>If I am elderly or disabled, can I get in?  If I am elderly or disabled, can I serve in a ministry or can I only watch?  Keep in mind that Pennsylvania has the second highest percentage of elderly people and that fully 20% of Americans self-identified as having a disability in the last US census.  If all are welcome, does our campus reflect that?</a:t>
            </a:r>
          </a:p>
          <a:p>
            <a:pPr marL="228600" lvl="0" indent="-228600">
              <a:buFont typeface="+mj-lt"/>
              <a:buAutoNum type="alphaLcPeriod"/>
            </a:pPr>
            <a:r>
              <a:rPr lang="en-US" baseline="0" dirty="0" smtClean="0"/>
              <a:t>And what if I am new, will I be able to find an open door or figure out where a meeting is taking place?  Where is the parish office? The rectory?  Which building is the school?  You all know, but I do not.</a:t>
            </a:r>
            <a:endParaRPr lang="en-US" dirty="0"/>
          </a:p>
        </p:txBody>
      </p:sp>
      <p:sp>
        <p:nvSpPr>
          <p:cNvPr id="4" name="Slide Number Placeholder 3"/>
          <p:cNvSpPr>
            <a:spLocks noGrp="1"/>
          </p:cNvSpPr>
          <p:nvPr>
            <p:ph type="sldNum" sz="quarter" idx="10"/>
          </p:nvPr>
        </p:nvSpPr>
        <p:spPr/>
        <p:txBody>
          <a:bodyPr/>
          <a:lstStyle/>
          <a:p>
            <a:fld id="{84FA6C14-8500-4F95-8CC6-96D685613521}" type="slidenum">
              <a:rPr lang="en-US" smtClean="0"/>
              <a:pPr/>
              <a:t>67</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accessibility of a parish campus makes a clear statement of welcome to newcomers and persons with special needs.  Conversely, if a person cannot get into the church or church hall, he/she cannot attend the liturgies or church events.  </a:t>
            </a:r>
          </a:p>
          <a:p>
            <a:r>
              <a:rPr lang="en-US" dirty="0" smtClean="0"/>
              <a:t> </a:t>
            </a:r>
          </a:p>
          <a:p>
            <a:r>
              <a:rPr lang="en-US" dirty="0" smtClean="0"/>
              <a:t>Here are some things to look for:</a:t>
            </a:r>
          </a:p>
          <a:p>
            <a:pPr lvl="1">
              <a:buFont typeface="Arial" pitchFamily="34" charset="0"/>
              <a:buChar char="•"/>
            </a:pPr>
            <a:r>
              <a:rPr lang="en-US" dirty="0" smtClean="0"/>
              <a:t>Are the buildings clearly marked?  Would a stranger know which building is which?  Would they know where a certain meeting room is?</a:t>
            </a:r>
          </a:p>
          <a:p>
            <a:pPr lvl="1">
              <a:buFont typeface="Arial" pitchFamily="34" charset="0"/>
              <a:buChar char="•"/>
            </a:pPr>
            <a:r>
              <a:rPr lang="en-US" dirty="0" smtClean="0"/>
              <a:t>How accessible are the buildings for the elderly?  For the handicapped?  (Enter each building with an elderly person and a person with a walker.  Where do they struggle?)</a:t>
            </a:r>
          </a:p>
          <a:p>
            <a:pPr lvl="1">
              <a:buFont typeface="Arial" pitchFamily="34" charset="0"/>
              <a:buChar char="•"/>
            </a:pPr>
            <a:r>
              <a:rPr lang="en-US" dirty="0" smtClean="0"/>
              <a:t>Is there at least one bathroom stall that is wide enough for a wheelchair to enter?  Are there grab bars?</a:t>
            </a:r>
          </a:p>
          <a:p>
            <a:pPr lvl="1">
              <a:buFont typeface="Arial" pitchFamily="34" charset="0"/>
              <a:buChar char="•"/>
            </a:pPr>
            <a:r>
              <a:rPr lang="en-US" dirty="0" smtClean="0"/>
              <a:t>Check for uneven pavement, adequate night lighting, safety, pleasantness, cleanliness.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Are there places for families with small children?</a:t>
            </a:r>
          </a:p>
        </p:txBody>
      </p:sp>
      <p:sp>
        <p:nvSpPr>
          <p:cNvPr id="4" name="Slide Number Placeholder 3"/>
          <p:cNvSpPr>
            <a:spLocks noGrp="1"/>
          </p:cNvSpPr>
          <p:nvPr>
            <p:ph type="sldNum" sz="quarter" idx="10"/>
          </p:nvPr>
        </p:nvSpPr>
        <p:spPr/>
        <p:txBody>
          <a:bodyPr/>
          <a:lstStyle/>
          <a:p>
            <a:fld id="{3DFA1281-F353-4936-BEF1-8A31118CC9F4}" type="slidenum">
              <a:rPr lang="en-US" smtClean="0"/>
              <a:pPr/>
              <a:t>68</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Ways to work on this: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Many parishes have a Buildings and Grounds Committee, official or unofficial.  This group or a subcommittee of it can tour the campus with an eye to how the campus looks to visitors and how easily the elderly and disabled can maneuver it. Take this tour at least every other year, since signs fade and pavement shifts.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Find a parishioner or two to be the Parish Advocate(s) for</a:t>
            </a:r>
            <a:r>
              <a:rPr lang="en-US" baseline="0" dirty="0" smtClean="0"/>
              <a:t> those with Disabilities.  These people will know what to look for both in the buildings and at the events the parish holds.  Make as many accommodations as you can.  (Get those Buildings and Grounds team members involved!)</a:t>
            </a:r>
            <a:endParaRPr lang="en-US"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Look</a:t>
            </a:r>
            <a:r>
              <a:rPr lang="en-US" baseline="0" dirty="0" smtClean="0"/>
              <a:t> to the NCPD for assessments for inclusion of the disabled.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Use the assessments from the OPL Hospitality and Welcome Toolkit in which you found this PPT.  Many highlight campus accessibility issues.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Survey your parishioners.  A quick 10 questions mailed home, distributed in the pews --although if I am already in the pew, access may not be too big an issue-- or through on an online tool like Survey Monkey will tell you what you need to know.</a:t>
            </a:r>
            <a:endParaRPr lang="en-US" dirty="0" smtClean="0"/>
          </a:p>
          <a:p>
            <a:pPr algn="ctr"/>
            <a:endParaRPr lang="en-US" dirty="0" smtClean="0"/>
          </a:p>
        </p:txBody>
      </p:sp>
      <p:sp>
        <p:nvSpPr>
          <p:cNvPr id="4" name="Slide Number Placeholder 3"/>
          <p:cNvSpPr>
            <a:spLocks noGrp="1"/>
          </p:cNvSpPr>
          <p:nvPr>
            <p:ph type="sldNum" sz="quarter" idx="10"/>
          </p:nvPr>
        </p:nvSpPr>
        <p:spPr/>
        <p:txBody>
          <a:bodyPr/>
          <a:lstStyle/>
          <a:p>
            <a:fld id="{3DFA1281-F353-4936-BEF1-8A31118CC9F4}" type="slidenum">
              <a:rPr lang="en-US" smtClean="0"/>
              <a:pPr/>
              <a:t>69</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items has a hyperlink.</a:t>
            </a:r>
            <a:br>
              <a:rPr lang="en-US" dirty="0" smtClean="0"/>
            </a:br>
            <a:endParaRPr lang="en-US" b="0"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71</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E1CBCA-CF88-4B51-95B2-13D5C2BD1B69}" type="slidenum">
              <a:rPr lang="en-US" smtClean="0"/>
              <a:pPr/>
              <a:t>72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u="sng" dirty="0" smtClean="0"/>
              <a:t>Prayer before Ministering #2</a:t>
            </a:r>
            <a:endParaRPr lang="en-US" dirty="0" smtClean="0"/>
          </a:p>
          <a:p>
            <a:r>
              <a:rPr lang="en-US" dirty="0" smtClean="0"/>
              <a:t>Lord, in your love you gather your people this day; help me to serve them in a Christ-like manner, even as your son Jesus served those who gathered about him. Make me prayerful, patient, helpful and understanding, and may I radiate the joy that faith brings as I serve their needs. Give me your strength to support my fellow ministers. May all who assemble to celebrate our common faith in the risen savior be glad of heart for being here and for having encountered your son in one another, in our priest, at the tables of the book and the bread, and through the ministry of ushers like me. I ask this in Jesus’ name. Amen. </a:t>
            </a:r>
          </a:p>
          <a:p>
            <a:pPr algn="r"/>
            <a:r>
              <a:rPr lang="en-US" dirty="0" smtClean="0"/>
              <a:t>-Gregory F. Smith, O. </a:t>
            </a:r>
            <a:r>
              <a:rPr lang="en-US" dirty="0" err="1" smtClean="0"/>
              <a:t>Carm</a:t>
            </a:r>
            <a:r>
              <a:rPr lang="en-US" dirty="0" smtClean="0"/>
              <a:t>, Quoted by St. Joseph, Keyport, NJ </a:t>
            </a:r>
            <a:r>
              <a:rPr lang="en-US" u="sng" dirty="0" smtClean="0">
                <a:hlinkClick r:id="rId3"/>
              </a:rPr>
              <a:t>www.stjosephkeyport.org/History%20Ministry%20Of%20Hospitality.pdf</a:t>
            </a:r>
            <a:r>
              <a:rPr lang="en-US" dirty="0" smtClean="0"/>
              <a:t> retrieved July 17, 2015</a:t>
            </a:r>
          </a:p>
          <a:p>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Quoted by St. Joseph, Keyport, NJ </a:t>
            </a:r>
            <a:r>
              <a:rPr lang="en-US" u="sng" dirty="0" smtClean="0">
                <a:hlinkClick r:id="rId3"/>
              </a:rPr>
              <a:t>www.stjosephkeyport.org/History%20Ministry%20Of%20Hospitality.pdf</a:t>
            </a:r>
            <a:r>
              <a:rPr lang="en-US" dirty="0" smtClean="0"/>
              <a:t> retrieved July 17, 2015</a:t>
            </a:r>
            <a:endParaRPr lang="en-US" dirty="0"/>
          </a:p>
        </p:txBody>
      </p:sp>
      <p:sp>
        <p:nvSpPr>
          <p:cNvPr id="4" name="Slide Number Placeholder 3"/>
          <p:cNvSpPr>
            <a:spLocks noGrp="1"/>
          </p:cNvSpPr>
          <p:nvPr>
            <p:ph type="sldNum" sz="quarter" idx="10"/>
          </p:nvPr>
        </p:nvSpPr>
        <p:spPr/>
        <p:txBody>
          <a:bodyPr/>
          <a:lstStyle/>
          <a:p>
            <a:fld id="{3DFA1281-F353-4936-BEF1-8A31118CC9F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ministry of hospitality has deep roots in our tradition, going back to Abraham and Sarah’s gracious welcome of the three angels at </a:t>
            </a:r>
            <a:r>
              <a:rPr lang="en-US" sz="1200" kern="1200" dirty="0" err="1" smtClean="0">
                <a:solidFill>
                  <a:schemeClr val="tx1"/>
                </a:solidFill>
                <a:latin typeface="+mn-lt"/>
                <a:ea typeface="+mn-ea"/>
                <a:cs typeface="+mn-cs"/>
              </a:rPr>
              <a:t>Mamre</a:t>
            </a:r>
            <a:r>
              <a:rPr lang="en-US" sz="1200" kern="1200" dirty="0" smtClean="0">
                <a:solidFill>
                  <a:schemeClr val="tx1"/>
                </a:solidFill>
                <a:latin typeface="+mn-lt"/>
                <a:ea typeface="+mn-ea"/>
                <a:cs typeface="+mn-cs"/>
              </a:rPr>
              <a:t>.  Scripture  also ties hospitality  to the generosity of God, making it a spiritual and religious requirement as well.</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ministry of hospitality also covers a broad range of activities, attitudes and behaviors.  One first thinks of the formal roles of ushers and greeters.  The ministry of hospitality has broadened recently to include some newer ministries, such as a parking team or information team.  Furthermore</a:t>
            </a:r>
            <a:r>
              <a:rPr lang="en-US" sz="1200" kern="1200" baseline="0" dirty="0" smtClean="0">
                <a:solidFill>
                  <a:schemeClr val="tx1"/>
                </a:solidFill>
                <a:latin typeface="+mn-lt"/>
                <a:ea typeface="+mn-ea"/>
                <a:cs typeface="+mn-cs"/>
              </a:rPr>
              <a:t> it includes how physically accessible we make our campuses and ministries.  </a:t>
            </a:r>
            <a:r>
              <a:rPr lang="en-US" sz="1200" kern="1200" dirty="0" smtClean="0">
                <a:solidFill>
                  <a:schemeClr val="tx1"/>
                </a:solidFill>
                <a:latin typeface="+mn-lt"/>
                <a:ea typeface="+mn-ea"/>
                <a:cs typeface="+mn-cs"/>
              </a:rPr>
              <a:t>Lastly, it also includes the way the whole parish community acts towards and speaks with one another.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we are welcoming toward others, we imitate Jesus who truly saw each person who came before him for who they were, namely, someone to love.  This attentiveness transformed </a:t>
            </a:r>
            <a:r>
              <a:rPr lang="en-US" sz="1200" kern="1200" dirty="0" err="1" smtClean="0">
                <a:solidFill>
                  <a:schemeClr val="tx1"/>
                </a:solidFill>
                <a:latin typeface="+mn-lt"/>
                <a:ea typeface="+mn-ea"/>
                <a:cs typeface="+mn-cs"/>
              </a:rPr>
              <a:t>Zaccheus</a:t>
            </a:r>
            <a:r>
              <a:rPr lang="en-US" sz="1200" kern="1200" dirty="0" smtClean="0">
                <a:solidFill>
                  <a:schemeClr val="tx1"/>
                </a:solidFill>
                <a:latin typeface="+mn-lt"/>
                <a:ea typeface="+mn-ea"/>
                <a:cs typeface="+mn-cs"/>
              </a:rPr>
              <a:t>, Andrew, the Woman at the Well and many others.  It can likewise transform those who come to worship with us so that they feel they belong to the Body of Christ.  This sense of belonging and being loved frees them to enter into the mystery of the Eucharist.  </a:t>
            </a:r>
          </a:p>
        </p:txBody>
      </p:sp>
      <p:sp>
        <p:nvSpPr>
          <p:cNvPr id="4" name="Slide Number Placeholder 3"/>
          <p:cNvSpPr>
            <a:spLocks noGrp="1"/>
          </p:cNvSpPr>
          <p:nvPr>
            <p:ph type="sldNum" sz="quarter" idx="10"/>
          </p:nvPr>
        </p:nvSpPr>
        <p:spPr/>
        <p:txBody>
          <a:bodyPr/>
          <a:lstStyle/>
          <a:p>
            <a:fld id="{4FE1CBCA-CF88-4B51-95B2-13D5C2BD1B69}" type="slidenum">
              <a:rPr lang="en-US" smtClean="0"/>
              <a:pPr/>
              <a:t>12</a:t>
            </a:fld>
            <a:endParaRPr lang="en-US"/>
          </a:p>
        </p:txBody>
      </p:sp>
    </p:spTree>
    <p:extLst>
      <p:ext uri="{BB962C8B-B14F-4D97-AF65-F5344CB8AC3E}">
        <p14:creationId xmlns:p14="http://schemas.microsoft.com/office/powerpoint/2010/main" xmlns="" val="278711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3CC027D-3544-4E83-BD94-A84F805F0F1D}" type="datetimeFigureOut">
              <a:rPr lang="en-US" smtClean="0"/>
              <a:pPr/>
              <a:t>6/30/2017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B4FE1F3-4A0E-40C5-93B2-3B841F78C0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C027D-3544-4E83-BD94-A84F805F0F1D}"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C027D-3544-4E83-BD94-A84F805F0F1D}"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CC027D-3544-4E83-BD94-A84F805F0F1D}"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CC027D-3544-4E83-BD94-A84F805F0F1D}" type="datetimeFigureOut">
              <a:rPr lang="en-US" smtClean="0"/>
              <a:pPr/>
              <a:t>6/30/2017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CC027D-3544-4E83-BD94-A84F805F0F1D}"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3CC027D-3544-4E83-BD94-A84F805F0F1D}" type="datetimeFigureOut">
              <a:rPr lang="en-US" smtClean="0"/>
              <a:pPr/>
              <a:t>6/30/2017</a:t>
            </a:fld>
            <a:endParaRPr lang="en-US"/>
          </a:p>
        </p:txBody>
      </p:sp>
      <p:sp>
        <p:nvSpPr>
          <p:cNvPr id="27" name="Slide Number Placeholder 26"/>
          <p:cNvSpPr>
            <a:spLocks noGrp="1"/>
          </p:cNvSpPr>
          <p:nvPr>
            <p:ph type="sldNum" sz="quarter" idx="11"/>
          </p:nvPr>
        </p:nvSpPr>
        <p:spPr/>
        <p:txBody>
          <a:bodyPr rtlCol="0"/>
          <a:lstStyle/>
          <a:p>
            <a:fld id="{6B4FE1F3-4A0E-40C5-93B2-3B841F78C06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3CC027D-3544-4E83-BD94-A84F805F0F1D}" type="datetimeFigureOut">
              <a:rPr lang="en-US" smtClean="0"/>
              <a:pPr/>
              <a:t>6/30/2017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6B4FE1F3-4A0E-40C5-93B2-3B841F78C0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C027D-3544-4E83-BD94-A84F805F0F1D}" type="datetimeFigureOut">
              <a:rPr lang="en-US" smtClean="0"/>
              <a:pPr/>
              <a:t>6/30/2017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CC027D-3544-4E83-BD94-A84F805F0F1D}"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CC027D-3544-4E83-BD94-A84F805F0F1D}" type="datetimeFigureOut">
              <a:rPr lang="en-US" smtClean="0"/>
              <a:pPr/>
              <a:t>6/30/2017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FE1F3-4A0E-40C5-93B2-3B841F78C0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3CC027D-3544-4E83-BD94-A84F805F0F1D}" type="datetimeFigureOut">
              <a:rPr lang="en-US" smtClean="0"/>
              <a:pPr/>
              <a:t>6/30/2017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B4FE1F3-4A0E-40C5-93B2-3B841F78C0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audio" Target="file:///\\dosfile01\home%20directories$\brudolph\Hospitality\Cheers%20-%20Short.mp3"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gif"/></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5.wmf"/></Relationships>
</file>

<file path=ppt/slides/_rels/slide5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47.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8" Type="http://schemas.openxmlformats.org/officeDocument/2006/relationships/hyperlink" Target="https://www.ncronline.org/blogs/ncr-today/words-welcome-parish" TargetMode="External"/><Relationship Id="rId3" Type="http://schemas.openxmlformats.org/officeDocument/2006/relationships/hyperlink" Target="http://scrantontoolkits.weebly.com/hospitality.html" TargetMode="External"/><Relationship Id="rId7" Type="http://schemas.openxmlformats.org/officeDocument/2006/relationships/hyperlink" Target="http://www.uscatholic.org/hospitality"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rebuiltparish.com/chapter6/" TargetMode="External"/><Relationship Id="rId5" Type="http://schemas.openxmlformats.org/officeDocument/2006/relationships/hyperlink" Target="http://www.umcom.org/learn/is-it-time-to-move-from-friendly-to-radical-hospitality" TargetMode="External"/><Relationship Id="rId4" Type="http://schemas.openxmlformats.org/officeDocument/2006/relationships/hyperlink" Target="http://www.dioceseofscranton.org/wp-content/uploads/2012/01/Welcome-Booklet1.pdf" TargetMode="External"/><Relationship Id="rId9" Type="http://schemas.openxmlformats.org/officeDocument/2006/relationships/hyperlink" Target="https://www.franciscanmedia.org/welcoming-the-stranger/"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alpha val="44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458200" cy="1927225"/>
          </a:xfrm>
        </p:spPr>
        <p:txBody>
          <a:bodyPr>
            <a:normAutofit/>
          </a:bodyPr>
          <a:lstStyle/>
          <a:p>
            <a:r>
              <a:rPr lang="en-US" sz="5400" dirty="0" smtClean="0">
                <a:solidFill>
                  <a:schemeClr val="bg1">
                    <a:lumMod val="85000"/>
                  </a:schemeClr>
                </a:solidFill>
              </a:rPr>
              <a:t>Training for the</a:t>
            </a:r>
            <a:br>
              <a:rPr lang="en-US" sz="5400" dirty="0" smtClean="0">
                <a:solidFill>
                  <a:schemeClr val="bg1">
                    <a:lumMod val="85000"/>
                  </a:schemeClr>
                </a:solidFill>
              </a:rPr>
            </a:br>
            <a:r>
              <a:rPr lang="en-US" sz="5400" dirty="0" smtClean="0">
                <a:solidFill>
                  <a:schemeClr val="bg1">
                    <a:lumMod val="85000"/>
                  </a:schemeClr>
                </a:solidFill>
              </a:rPr>
              <a:t>Ministry of Hospitality</a:t>
            </a:r>
            <a:endParaRPr lang="en-US" sz="5400" dirty="0">
              <a:solidFill>
                <a:schemeClr val="bg1">
                  <a:lumMod val="85000"/>
                </a:schemeClr>
              </a:solidFill>
            </a:endParaRPr>
          </a:p>
        </p:txBody>
      </p:sp>
      <p:sp>
        <p:nvSpPr>
          <p:cNvPr id="3" name="Subtitle 2"/>
          <p:cNvSpPr>
            <a:spLocks noGrp="1"/>
          </p:cNvSpPr>
          <p:nvPr>
            <p:ph type="subTitle" idx="1"/>
          </p:nvPr>
        </p:nvSpPr>
        <p:spPr>
          <a:xfrm>
            <a:off x="457200" y="3962400"/>
            <a:ext cx="6324600" cy="1752600"/>
          </a:xfrm>
        </p:spPr>
        <p:txBody>
          <a:bodyPr>
            <a:normAutofit/>
          </a:bodyPr>
          <a:lstStyle/>
          <a:p>
            <a:r>
              <a:rPr lang="en-US" dirty="0" smtClean="0">
                <a:solidFill>
                  <a:schemeClr val="tx2">
                    <a:lumMod val="50000"/>
                  </a:schemeClr>
                </a:solidFill>
              </a:rPr>
              <a:t>Office for Parish Life</a:t>
            </a:r>
          </a:p>
          <a:p>
            <a:r>
              <a:rPr lang="en-US" dirty="0" smtClean="0">
                <a:solidFill>
                  <a:schemeClr val="tx2">
                    <a:lumMod val="50000"/>
                  </a:schemeClr>
                </a:solidFill>
              </a:rPr>
              <a:t>Diocese of Scranton</a:t>
            </a:r>
          </a:p>
          <a:p>
            <a:pPr>
              <a:spcBef>
                <a:spcPts val="1800"/>
              </a:spcBef>
            </a:pPr>
            <a:r>
              <a:rPr lang="en-US" sz="1900" dirty="0" smtClean="0">
                <a:solidFill>
                  <a:schemeClr val="tx2">
                    <a:lumMod val="50000"/>
                  </a:schemeClr>
                </a:solidFill>
              </a:rPr>
              <a:t>Bernadette Rudolph</a:t>
            </a:r>
          </a:p>
          <a:p>
            <a:r>
              <a:rPr lang="en-US" sz="1900" dirty="0" smtClean="0">
                <a:solidFill>
                  <a:schemeClr val="tx2">
                    <a:lumMod val="50000"/>
                  </a:schemeClr>
                </a:solidFill>
              </a:rPr>
              <a:t>Director for Family &amp; Community Development</a:t>
            </a:r>
            <a:endParaRPr lang="en-US" sz="1900" dirty="0">
              <a:solidFill>
                <a:schemeClr val="tx2">
                  <a:lumMod val="50000"/>
                </a:schemeClr>
              </a:solidFill>
            </a:endParaRPr>
          </a:p>
        </p:txBody>
      </p:sp>
      <p:pic>
        <p:nvPicPr>
          <p:cNvPr id="4" name="Picture 3" descr="Crest.jpg"/>
          <p:cNvPicPr>
            <a:picLocks noChangeAspect="1"/>
          </p:cNvPicPr>
          <p:nvPr/>
        </p:nvPicPr>
        <p:blipFill>
          <a:blip r:embed="rId2" cstate="print"/>
          <a:stretch>
            <a:fillRect/>
          </a:stretch>
        </p:blipFill>
        <p:spPr>
          <a:xfrm>
            <a:off x="3657600" y="4038600"/>
            <a:ext cx="975842" cy="1143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229600" cy="838200"/>
          </a:xfrm>
        </p:spPr>
        <p:txBody>
          <a:bodyPr/>
          <a:lstStyle/>
          <a:p>
            <a:r>
              <a:rPr lang="en-US" dirty="0" smtClean="0">
                <a:solidFill>
                  <a:schemeClr val="tx2">
                    <a:lumMod val="75000"/>
                  </a:schemeClr>
                </a:solidFill>
              </a:rPr>
              <a:t>Before Ministering, #2</a:t>
            </a:r>
            <a:endParaRPr lang="en-US" dirty="0">
              <a:solidFill>
                <a:schemeClr val="tx2">
                  <a:lumMod val="75000"/>
                </a:schemeClr>
              </a:solidFill>
            </a:endParaRPr>
          </a:p>
        </p:txBody>
      </p:sp>
      <p:sp>
        <p:nvSpPr>
          <p:cNvPr id="6" name="Content Placeholder 5"/>
          <p:cNvSpPr>
            <a:spLocks noGrp="1"/>
          </p:cNvSpPr>
          <p:nvPr>
            <p:ph idx="1"/>
          </p:nvPr>
        </p:nvSpPr>
        <p:spPr>
          <a:xfrm>
            <a:off x="457200" y="1524000"/>
            <a:ext cx="8229600" cy="5050536"/>
          </a:xfrm>
        </p:spPr>
        <p:txBody>
          <a:bodyPr>
            <a:normAutofit fontScale="92500" lnSpcReduction="10000"/>
          </a:bodyPr>
          <a:lstStyle/>
          <a:p>
            <a:pPr marL="0" indent="0" algn="ctr">
              <a:buNone/>
            </a:pPr>
            <a:r>
              <a:rPr lang="en-US" dirty="0" smtClean="0">
                <a:solidFill>
                  <a:schemeClr val="accent3">
                    <a:lumMod val="75000"/>
                  </a:schemeClr>
                </a:solidFill>
              </a:rPr>
              <a:t>Lord, in your love you gather your people this day; help me to serve them in a Christ-like manner, even as your son Jesus served those who gathered about him. </a:t>
            </a:r>
            <a:r>
              <a:rPr lang="en-US" dirty="0" smtClean="0">
                <a:solidFill>
                  <a:schemeClr val="accent1">
                    <a:lumMod val="75000"/>
                  </a:schemeClr>
                </a:solidFill>
              </a:rPr>
              <a:t>Make me prayerful, patient, helpful &amp; understanding, &amp; may I radiate the joy that faith brings as I serve their needs. </a:t>
            </a:r>
            <a:r>
              <a:rPr lang="en-US" dirty="0" smtClean="0">
                <a:solidFill>
                  <a:schemeClr val="accent4">
                    <a:lumMod val="75000"/>
                  </a:schemeClr>
                </a:solidFill>
              </a:rPr>
              <a:t>Give me your strength to support my fellow ministers. </a:t>
            </a:r>
            <a:r>
              <a:rPr lang="en-US" dirty="0" smtClean="0">
                <a:solidFill>
                  <a:schemeClr val="accent3">
                    <a:lumMod val="75000"/>
                  </a:schemeClr>
                </a:solidFill>
              </a:rPr>
              <a:t>May all who assemble to celebrate our common faith in the risen savior be glad of heart for being here and for having encountered your son in one another, in our priest, at the tables of the book and the bread, and through the ministry of ushers like me</a:t>
            </a:r>
            <a:r>
              <a:rPr lang="en-US" dirty="0" smtClean="0">
                <a:solidFill>
                  <a:schemeClr val="accent1">
                    <a:lumMod val="75000"/>
                  </a:schemeClr>
                </a:solidFill>
              </a:rPr>
              <a:t>. I ask this in Jesus’ name. Amen. </a:t>
            </a:r>
          </a:p>
          <a:p>
            <a:pPr marL="0" indent="0" algn="r">
              <a:buNone/>
            </a:pPr>
            <a:r>
              <a:rPr lang="en-US" sz="1700" dirty="0" smtClean="0">
                <a:solidFill>
                  <a:srgbClr val="000000"/>
                </a:solidFill>
              </a:rPr>
              <a:t>-Gregory F. Smith, O. </a:t>
            </a:r>
            <a:r>
              <a:rPr lang="en-US" sz="1700" dirty="0" err="1" smtClean="0">
                <a:solidFill>
                  <a:srgbClr val="000000"/>
                </a:solidFill>
              </a:rPr>
              <a:t>Carm</a:t>
            </a:r>
            <a:endParaRPr lang="en-US" sz="17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772400" cy="981075"/>
          </a:xfrm>
        </p:spPr>
        <p:txBody>
          <a:bodyPr/>
          <a:lstStyle/>
          <a:p>
            <a:pPr algn="ctr"/>
            <a:r>
              <a:rPr lang="en-US" dirty="0" smtClean="0">
                <a:solidFill>
                  <a:schemeClr val="accent2">
                    <a:lumMod val="50000"/>
                  </a:schemeClr>
                </a:solidFill>
              </a:rPr>
              <a:t>III. A Theology of Hospitality</a:t>
            </a:r>
            <a:endParaRPr lang="en-US" dirty="0">
              <a:solidFill>
                <a:schemeClr val="accent2">
                  <a:lumMod val="50000"/>
                </a:schemeClr>
              </a:solidFill>
            </a:endParaRPr>
          </a:p>
        </p:txBody>
      </p:sp>
      <p:pic>
        <p:nvPicPr>
          <p:cNvPr id="89092" name="Picture 4" descr="Image result for hospitality"/>
          <p:cNvPicPr>
            <a:picLocks noChangeAspect="1" noChangeArrowheads="1"/>
          </p:cNvPicPr>
          <p:nvPr/>
        </p:nvPicPr>
        <p:blipFill>
          <a:blip r:embed="rId2" cstate="print"/>
          <a:srcRect/>
          <a:stretch>
            <a:fillRect/>
          </a:stretch>
        </p:blipFill>
        <p:spPr bwMode="auto">
          <a:xfrm>
            <a:off x="2514600" y="2223194"/>
            <a:ext cx="4210224" cy="402520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286415" y="4258215"/>
            <a:ext cx="3745992" cy="715962"/>
          </a:xfrm>
        </p:spPr>
        <p:txBody>
          <a:bodyPr>
            <a:normAutofit fontScale="90000"/>
          </a:bodyPr>
          <a:lstStyle/>
          <a:p>
            <a:r>
              <a:rPr lang="en-US" sz="4400" dirty="0" smtClean="0">
                <a:solidFill>
                  <a:schemeClr val="tx2">
                    <a:lumMod val="50000"/>
                  </a:schemeClr>
                </a:solidFill>
              </a:rPr>
              <a:t>II. Introduction</a:t>
            </a:r>
            <a:endParaRPr lang="en-US" dirty="0">
              <a:solidFill>
                <a:schemeClr val="tx2">
                  <a:lumMod val="50000"/>
                </a:schemeClr>
              </a:solidFill>
            </a:endParaRPr>
          </a:p>
        </p:txBody>
      </p:sp>
      <p:sp>
        <p:nvSpPr>
          <p:cNvPr id="2" name="Content Placeholder 1"/>
          <p:cNvSpPr>
            <a:spLocks noGrp="1"/>
          </p:cNvSpPr>
          <p:nvPr>
            <p:ph idx="1"/>
          </p:nvPr>
        </p:nvSpPr>
        <p:spPr>
          <a:xfrm>
            <a:off x="838200" y="914400"/>
            <a:ext cx="8019288" cy="5943600"/>
          </a:xfrm>
        </p:spPr>
        <p:txBody>
          <a:bodyPr>
            <a:noAutofit/>
          </a:bodyPr>
          <a:lstStyle/>
          <a:p>
            <a:r>
              <a:rPr lang="en-US" sz="2800" b="1" dirty="0" smtClean="0">
                <a:solidFill>
                  <a:schemeClr val="accent3">
                    <a:lumMod val="75000"/>
                  </a:schemeClr>
                </a:solidFill>
              </a:rPr>
              <a:t>Deep roots</a:t>
            </a:r>
            <a:r>
              <a:rPr lang="en-US" sz="2800" dirty="0" smtClean="0">
                <a:solidFill>
                  <a:schemeClr val="accent3">
                    <a:lumMod val="75000"/>
                  </a:schemeClr>
                </a:solidFill>
              </a:rPr>
              <a:t>:  </a:t>
            </a:r>
            <a:r>
              <a:rPr lang="en-US" dirty="0" smtClean="0">
                <a:solidFill>
                  <a:schemeClr val="accent3">
                    <a:lumMod val="75000"/>
                  </a:schemeClr>
                </a:solidFill>
              </a:rPr>
              <a:t>Scripture</a:t>
            </a:r>
          </a:p>
          <a:p>
            <a:r>
              <a:rPr lang="en-US" sz="2800" b="1" dirty="0" smtClean="0">
                <a:solidFill>
                  <a:schemeClr val="accent1">
                    <a:lumMod val="75000"/>
                  </a:schemeClr>
                </a:solidFill>
              </a:rPr>
              <a:t>Broad range </a:t>
            </a:r>
            <a:r>
              <a:rPr lang="en-US" sz="2800" dirty="0" smtClean="0">
                <a:solidFill>
                  <a:schemeClr val="accent1">
                    <a:lumMod val="75000"/>
                  </a:schemeClr>
                </a:solidFill>
              </a:rPr>
              <a:t>of activities, attitudes and behaviors. </a:t>
            </a:r>
            <a:r>
              <a:rPr lang="en-US" sz="2800" dirty="0" smtClean="0"/>
              <a:t> </a:t>
            </a:r>
          </a:p>
          <a:p>
            <a:pPr lvl="1">
              <a:spcAft>
                <a:spcPts val="1200"/>
              </a:spcAft>
            </a:pPr>
            <a:r>
              <a:rPr lang="en-US" b="1" u="sng" dirty="0" smtClean="0">
                <a:solidFill>
                  <a:schemeClr val="accent1">
                    <a:lumMod val="60000"/>
                    <a:lumOff val="40000"/>
                  </a:schemeClr>
                </a:solidFill>
              </a:rPr>
              <a:t>Also</a:t>
            </a:r>
            <a:r>
              <a:rPr lang="en-US" b="1" dirty="0" smtClean="0">
                <a:solidFill>
                  <a:schemeClr val="accent1">
                    <a:lumMod val="60000"/>
                    <a:lumOff val="40000"/>
                  </a:schemeClr>
                </a:solidFill>
              </a:rPr>
              <a:t>:</a:t>
            </a:r>
            <a:r>
              <a:rPr lang="en-US" dirty="0" smtClean="0">
                <a:solidFill>
                  <a:schemeClr val="accent1">
                    <a:lumMod val="60000"/>
                    <a:lumOff val="40000"/>
                  </a:schemeClr>
                </a:solidFill>
              </a:rPr>
              <a:t> way parish community acts/speaks</a:t>
            </a:r>
          </a:p>
          <a:p>
            <a:r>
              <a:rPr lang="en-US" sz="2800" b="1" dirty="0" smtClean="0">
                <a:solidFill>
                  <a:schemeClr val="accent5">
                    <a:lumMod val="75000"/>
                  </a:schemeClr>
                </a:solidFill>
              </a:rPr>
              <a:t>Transformative</a:t>
            </a:r>
          </a:p>
          <a:p>
            <a:endParaRPr lang="en-US" sz="2400" dirty="0"/>
          </a:p>
        </p:txBody>
      </p:sp>
      <p:graphicFrame>
        <p:nvGraphicFramePr>
          <p:cNvPr id="6" name="Diagram 5"/>
          <p:cNvGraphicFramePr/>
          <p:nvPr>
            <p:extLst>
              <p:ext uri="{D42A27DB-BD31-4B8C-83A1-F6EECF244321}">
                <p14:modId xmlns:p14="http://schemas.microsoft.com/office/powerpoint/2010/main" xmlns="" val="4251453411"/>
              </p:ext>
            </p:extLst>
          </p:nvPr>
        </p:nvGraphicFramePr>
        <p:xfrm>
          <a:off x="1799844" y="3625595"/>
          <a:ext cx="6248400" cy="1260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xmlns="" val="775343118"/>
              </p:ext>
            </p:extLst>
          </p:nvPr>
        </p:nvGraphicFramePr>
        <p:xfrm>
          <a:off x="1559560" y="5029200"/>
          <a:ext cx="6822440" cy="151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Connector 8"/>
          <p:cNvCxnSpPr/>
          <p:nvPr/>
        </p:nvCxnSpPr>
        <p:spPr>
          <a:xfrm>
            <a:off x="838200" y="609600"/>
            <a:ext cx="76200" cy="6019800"/>
          </a:xfrm>
          <a:prstGeom prst="line">
            <a:avLst/>
          </a:prstGeom>
          <a:ln w="28575">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linds(horizontal)">
                                      <p:cBhvr>
                                        <p:cTn id="21" dur="500"/>
                                        <p:tgtEl>
                                          <p:spTgt spid="2">
                                            <p:txEl>
                                              <p:pRg st="3" end="3"/>
                                            </p:txEl>
                                          </p:spTgt>
                                        </p:tgtEl>
                                      </p:cBhvr>
                                    </p:animEffect>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6" grpId="0">
        <p:bldAsOne/>
      </p:bldGraphic>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7239000" cy="533400"/>
          </a:xfrm>
        </p:spPr>
        <p:txBody>
          <a:bodyPr>
            <a:normAutofit fontScale="90000"/>
          </a:bodyPr>
          <a:lstStyle/>
          <a:p>
            <a:r>
              <a:rPr lang="en-US" dirty="0" smtClean="0">
                <a:solidFill>
                  <a:schemeClr val="tx2">
                    <a:lumMod val="50000"/>
                  </a:schemeClr>
                </a:solidFill>
              </a:rPr>
              <a:t>What Is Ministry</a:t>
            </a:r>
            <a:endParaRPr lang="en-US" dirty="0">
              <a:solidFill>
                <a:schemeClr val="tx2">
                  <a:lumMod val="50000"/>
                </a:schemeClr>
              </a:solidFill>
            </a:endParaRPr>
          </a:p>
        </p:txBody>
      </p:sp>
      <p:sp>
        <p:nvSpPr>
          <p:cNvPr id="6" name="Content Placeholder 5"/>
          <p:cNvSpPr>
            <a:spLocks noGrp="1"/>
          </p:cNvSpPr>
          <p:nvPr>
            <p:ph idx="1"/>
          </p:nvPr>
        </p:nvSpPr>
        <p:spPr>
          <a:xfrm>
            <a:off x="457200" y="1295400"/>
            <a:ext cx="8229600" cy="5160336"/>
          </a:xfrm>
        </p:spPr>
        <p:txBody>
          <a:bodyPr>
            <a:normAutofit/>
          </a:bodyPr>
          <a:lstStyle/>
          <a:p>
            <a:pPr marL="0" lvl="1">
              <a:buFont typeface="Wingdings" pitchFamily="2" charset="2"/>
              <a:buChar char="§"/>
            </a:pPr>
            <a:r>
              <a:rPr lang="en-US" dirty="0" smtClean="0">
                <a:solidFill>
                  <a:schemeClr val="accent3">
                    <a:lumMod val="75000"/>
                  </a:schemeClr>
                </a:solidFill>
              </a:rPr>
              <a:t>Baptismal Call</a:t>
            </a:r>
          </a:p>
          <a:p>
            <a:pPr marL="400050" lvl="2">
              <a:buFont typeface="Wingdings" pitchFamily="2" charset="2"/>
              <a:buChar char="§"/>
            </a:pPr>
            <a:r>
              <a:rPr lang="en-US" dirty="0" smtClean="0">
                <a:solidFill>
                  <a:schemeClr val="accent1">
                    <a:lumMod val="75000"/>
                  </a:schemeClr>
                </a:solidFill>
              </a:rPr>
              <a:t>To serve others and to participate in the liturgy</a:t>
            </a:r>
          </a:p>
          <a:p>
            <a:pPr marL="162306" lvl="1">
              <a:buFont typeface="Wingdings" pitchFamily="2" charset="2"/>
              <a:buChar char="§"/>
            </a:pPr>
            <a:r>
              <a:rPr lang="en-US" dirty="0" smtClean="0">
                <a:solidFill>
                  <a:schemeClr val="bg2">
                    <a:lumMod val="50000"/>
                  </a:schemeClr>
                </a:solidFill>
              </a:rPr>
              <a:t>1Corinthians 12:4-7—different gifts, same Spirit</a:t>
            </a:r>
          </a:p>
          <a:p>
            <a:pPr marL="162306" lvl="1">
              <a:buFont typeface="Wingdings" pitchFamily="2" charset="2"/>
              <a:buChar char="§"/>
            </a:pPr>
            <a:r>
              <a:rPr lang="en-US" sz="2600" dirty="0" smtClean="0">
                <a:solidFill>
                  <a:schemeClr val="accent3">
                    <a:lumMod val="75000"/>
                  </a:schemeClr>
                </a:solidFill>
              </a:rPr>
              <a:t>Servant Leadership</a:t>
            </a:r>
            <a:endParaRPr lang="en-US" dirty="0" smtClean="0">
              <a:solidFill>
                <a:schemeClr val="accent3">
                  <a:lumMod val="75000"/>
                </a:schemeClr>
              </a:solidFill>
            </a:endParaRPr>
          </a:p>
          <a:p>
            <a:pPr marL="427482" lvl="2">
              <a:buFont typeface="Wingdings" pitchFamily="2" charset="2"/>
              <a:buChar char="§"/>
            </a:pPr>
            <a:r>
              <a:rPr lang="en-US" i="1" dirty="0" smtClean="0">
                <a:solidFill>
                  <a:schemeClr val="accent1">
                    <a:lumMod val="75000"/>
                  </a:schemeClr>
                </a:solidFill>
              </a:rPr>
              <a:t>We are called to lead lives deeply rooted in service—service to our God, neighbor, self, and creation .</a:t>
            </a:r>
          </a:p>
          <a:p>
            <a:pPr marL="427482" lvl="2">
              <a:buFont typeface="Wingdings" pitchFamily="2" charset="2"/>
              <a:buChar char="§"/>
            </a:pPr>
            <a:r>
              <a:rPr lang="en-US" i="1" dirty="0" smtClean="0">
                <a:solidFill>
                  <a:schemeClr val="accent2">
                    <a:lumMod val="75000"/>
                  </a:schemeClr>
                </a:solidFill>
              </a:rPr>
              <a:t>Serving, one comes to realize that service to God and neighbor is also an act of leadership that differs in kind and orientation from what normally counts as leadership.  Christian disciples lead as a result of faith, not because of personal success or institutional commitment. </a:t>
            </a:r>
          </a:p>
          <a:p>
            <a:pPr marL="517525" lvl="3" indent="-271463">
              <a:spcBef>
                <a:spcPts val="600"/>
              </a:spcBef>
              <a:buClr>
                <a:schemeClr val="tx2"/>
              </a:buClr>
              <a:buSzPct val="73000"/>
              <a:buFont typeface="Arial" pitchFamily="34" charset="0"/>
              <a:buChar char="•"/>
            </a:pPr>
            <a:endParaRPr lang="en-US" i="1" dirty="0" smtClean="0"/>
          </a:p>
          <a:p>
            <a:pPr marL="457200" lvl="2" indent="-457200">
              <a:spcBef>
                <a:spcPts val="600"/>
              </a:spcBef>
              <a:buClr>
                <a:schemeClr val="tx2"/>
              </a:buClr>
              <a:buSzPct val="73000"/>
              <a:buFont typeface="Arial" pitchFamily="34" charset="0"/>
              <a:buChar char="•"/>
            </a:pPr>
            <a:endParaRPr lang="en-US" i="1" dirty="0" smtClean="0"/>
          </a:p>
          <a:p>
            <a:pPr marL="457200" indent="-457200">
              <a:buFont typeface="Arial" pitchFamily="34" charset="0"/>
              <a:buChar char="•"/>
            </a:pPr>
            <a:endParaRPr lang="en-US" sz="2000" dirty="0" smtClean="0">
              <a:effectLst>
                <a:outerShdw blurRad="38100" dist="38100" dir="2700000" algn="tl">
                  <a:srgbClr val="000000">
                    <a:alpha val="43137"/>
                  </a:srgbClr>
                </a:outerShdw>
              </a:effectLst>
            </a:endParaRPr>
          </a:p>
          <a:p>
            <a:pPr marL="400050" lvl="2">
              <a:buFont typeface="Wingdings" pitchFamily="2" charset="2"/>
              <a:buChar char="§"/>
            </a:pPr>
            <a:endParaRPr lang="en-US" dirty="0" smtClean="0">
              <a:solidFill>
                <a:schemeClr val="tx1"/>
              </a:solidFill>
              <a:effectLst>
                <a:outerShdw blurRad="38100" dist="38100" dir="2700000" algn="tl">
                  <a:srgbClr val="000000">
                    <a:alpha val="43137"/>
                  </a:srgbClr>
                </a:outerShdw>
              </a:effectLst>
              <a:latin typeface="Trebuchet MS"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linds(horizontal)">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linds(horizontal)">
                                      <p:cBhvr>
                                        <p:cTn id="25" dur="500"/>
                                        <p:tgtEl>
                                          <p:spTgt spid="6">
                                            <p:txEl>
                                              <p:pRg st="4" end="4"/>
                                            </p:txEl>
                                          </p:spTgt>
                                        </p:tgtEl>
                                      </p:cBhvr>
                                    </p:animEffect>
                                  </p:childTnLst>
                                </p:cTn>
                              </p:par>
                            </p:childTnLst>
                          </p:cTn>
                        </p:par>
                        <p:par>
                          <p:cTn id="26" fill="hold">
                            <p:stCondLst>
                              <p:cond delay="1000"/>
                            </p:stCondLst>
                            <p:childTnLst>
                              <p:par>
                                <p:cTn id="27" presetID="3" presetClass="entr" presetSubtype="10" fill="hold" nodeType="after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blinds(horizontal)">
                                      <p:cBhvr>
                                        <p:cTn id="2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066800"/>
          </a:xfrm>
        </p:spPr>
        <p:txBody>
          <a:bodyPr/>
          <a:lstStyle/>
          <a:p>
            <a:pPr algn="ctr"/>
            <a:r>
              <a:rPr lang="en-US" u="sng" dirty="0" smtClean="0">
                <a:solidFill>
                  <a:schemeClr val="tx2">
                    <a:lumMod val="50000"/>
                  </a:schemeClr>
                </a:solidFill>
              </a:rPr>
              <a:t>The Experience of Welcome</a:t>
            </a:r>
            <a:endParaRPr lang="en-US" dirty="0">
              <a:solidFill>
                <a:schemeClr val="tx2">
                  <a:lumMod val="50000"/>
                </a:schemeClr>
              </a:solidFill>
            </a:endParaRPr>
          </a:p>
        </p:txBody>
      </p:sp>
      <p:sp>
        <p:nvSpPr>
          <p:cNvPr id="5" name="Content Placeholder 4"/>
          <p:cNvSpPr>
            <a:spLocks noGrp="1"/>
          </p:cNvSpPr>
          <p:nvPr>
            <p:ph idx="1"/>
          </p:nvPr>
        </p:nvSpPr>
        <p:spPr>
          <a:xfrm>
            <a:off x="457200" y="2057400"/>
            <a:ext cx="8229600" cy="4325112"/>
          </a:xfrm>
        </p:spPr>
        <p:txBody>
          <a:bodyPr/>
          <a:lstStyle/>
          <a:p>
            <a:pPr algn="ctr"/>
            <a:r>
              <a:rPr lang="en-US" dirty="0" smtClean="0">
                <a:solidFill>
                  <a:schemeClr val="tx1">
                    <a:lumMod val="50000"/>
                  </a:schemeClr>
                </a:solidFill>
              </a:rPr>
              <a:t>Remember a time you felt welcomed.  </a:t>
            </a:r>
          </a:p>
          <a:p>
            <a:pPr algn="ctr"/>
            <a:r>
              <a:rPr lang="en-US" dirty="0" smtClean="0">
                <a:solidFill>
                  <a:schemeClr val="tx1">
                    <a:lumMod val="50000"/>
                  </a:schemeClr>
                </a:solidFill>
              </a:rPr>
              <a:t>How did it change you?</a:t>
            </a:r>
          </a:p>
          <a:p>
            <a:endParaRPr lang="en-US" dirty="0"/>
          </a:p>
        </p:txBody>
      </p:sp>
      <p:pic>
        <p:nvPicPr>
          <p:cNvPr id="6" name="Picture 2" descr="C:\Users\brudolph\AppData\Local\Microsoft\Windows\Temporary Internet Files\Content.IE5\Y536Z0WQ\MC900230979[1].wmf"/>
          <p:cNvPicPr>
            <a:picLocks noChangeAspect="1" noChangeArrowheads="1"/>
          </p:cNvPicPr>
          <p:nvPr/>
        </p:nvPicPr>
        <p:blipFill>
          <a:blip r:embed="rId3" cstate="print"/>
          <a:srcRect/>
          <a:stretch>
            <a:fillRect/>
          </a:stretch>
        </p:blipFill>
        <p:spPr bwMode="auto">
          <a:xfrm>
            <a:off x="2667000" y="3124200"/>
            <a:ext cx="3962400" cy="32666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81000"/>
            <a:ext cx="8229600" cy="1381125"/>
          </a:xfrm>
        </p:spPr>
        <p:txBody>
          <a:bodyPr>
            <a:normAutofit/>
          </a:bodyPr>
          <a:lstStyle/>
          <a:p>
            <a:pPr algn="r"/>
            <a:r>
              <a:rPr lang="en-US" sz="4000" b="0" dirty="0" smtClean="0">
                <a:ln>
                  <a:noFill/>
                </a:ln>
                <a:solidFill>
                  <a:schemeClr val="tx2">
                    <a:lumMod val="50000"/>
                  </a:schemeClr>
                </a:solidFill>
                <a:effectLst/>
              </a:rPr>
              <a:t>Belonging: Our Hunger for Home</a:t>
            </a:r>
            <a:endParaRPr lang="en-US" sz="4000" b="0" dirty="0">
              <a:ln>
                <a:noFill/>
              </a:ln>
              <a:solidFill>
                <a:schemeClr val="tx2">
                  <a:lumMod val="50000"/>
                </a:schemeClr>
              </a:solidFill>
              <a:effectLst/>
            </a:endParaRPr>
          </a:p>
        </p:txBody>
      </p:sp>
      <p:sp>
        <p:nvSpPr>
          <p:cNvPr id="6" name="Text Placeholder 5"/>
          <p:cNvSpPr>
            <a:spLocks noGrp="1"/>
          </p:cNvSpPr>
          <p:nvPr>
            <p:ph type="body" idx="1"/>
          </p:nvPr>
        </p:nvSpPr>
        <p:spPr>
          <a:xfrm>
            <a:off x="2514600" y="1752600"/>
            <a:ext cx="6400800" cy="3810000"/>
          </a:xfrm>
        </p:spPr>
        <p:txBody>
          <a:bodyPr>
            <a:normAutofit fontScale="92500" lnSpcReduction="10000"/>
          </a:bodyPr>
          <a:lstStyle/>
          <a:p>
            <a:pPr marL="0" algn="ctr">
              <a:lnSpc>
                <a:spcPct val="110000"/>
              </a:lnSpc>
            </a:pPr>
            <a:r>
              <a:rPr lang="en-US" sz="3200" dirty="0" smtClean="0">
                <a:solidFill>
                  <a:srgbClr val="000000"/>
                </a:solidFill>
              </a:rPr>
              <a:t>Sometimes you </a:t>
            </a:r>
            <a:r>
              <a:rPr lang="en-US" sz="3200" dirty="0" err="1" smtClean="0">
                <a:solidFill>
                  <a:srgbClr val="000000"/>
                </a:solidFill>
              </a:rPr>
              <a:t>wanna</a:t>
            </a:r>
            <a:r>
              <a:rPr lang="en-US" sz="3200" dirty="0" smtClean="0">
                <a:solidFill>
                  <a:srgbClr val="000000"/>
                </a:solidFill>
              </a:rPr>
              <a:t> go </a:t>
            </a:r>
          </a:p>
          <a:p>
            <a:pPr marL="0" algn="ctr">
              <a:lnSpc>
                <a:spcPct val="110000"/>
              </a:lnSpc>
            </a:pPr>
            <a:r>
              <a:rPr lang="en-US" sz="3200" dirty="0" smtClean="0">
                <a:solidFill>
                  <a:srgbClr val="000000"/>
                </a:solidFill>
              </a:rPr>
              <a:t>where everybody knows your name</a:t>
            </a:r>
          </a:p>
          <a:p>
            <a:pPr marL="0" algn="ctr">
              <a:lnSpc>
                <a:spcPct val="110000"/>
              </a:lnSpc>
            </a:pPr>
            <a:r>
              <a:rPr lang="en-US" sz="3200" dirty="0" smtClean="0">
                <a:solidFill>
                  <a:srgbClr val="000000"/>
                </a:solidFill>
              </a:rPr>
              <a:t>and they’re always glad you came.</a:t>
            </a:r>
          </a:p>
          <a:p>
            <a:pPr marL="0" algn="ctr">
              <a:lnSpc>
                <a:spcPct val="110000"/>
              </a:lnSpc>
            </a:pPr>
            <a:r>
              <a:rPr lang="en-US" sz="3200" dirty="0" smtClean="0">
                <a:solidFill>
                  <a:srgbClr val="000000"/>
                </a:solidFill>
              </a:rPr>
              <a:t>You </a:t>
            </a:r>
            <a:r>
              <a:rPr lang="en-US" sz="3200" dirty="0" err="1" smtClean="0">
                <a:solidFill>
                  <a:srgbClr val="000000"/>
                </a:solidFill>
              </a:rPr>
              <a:t>wanna</a:t>
            </a:r>
            <a:r>
              <a:rPr lang="en-US" sz="3200" dirty="0" smtClean="0">
                <a:solidFill>
                  <a:srgbClr val="000000"/>
                </a:solidFill>
              </a:rPr>
              <a:t> be where you can see</a:t>
            </a:r>
          </a:p>
          <a:p>
            <a:pPr marL="0" algn="ctr">
              <a:lnSpc>
                <a:spcPct val="110000"/>
              </a:lnSpc>
            </a:pPr>
            <a:r>
              <a:rPr lang="en-US" sz="3200" dirty="0" smtClean="0">
                <a:solidFill>
                  <a:srgbClr val="000000"/>
                </a:solidFill>
              </a:rPr>
              <a:t>the troubles are all the same.</a:t>
            </a:r>
          </a:p>
          <a:p>
            <a:pPr marL="0" algn="ctr">
              <a:lnSpc>
                <a:spcPct val="110000"/>
              </a:lnSpc>
            </a:pPr>
            <a:r>
              <a:rPr lang="en-US" sz="3200" dirty="0" smtClean="0">
                <a:solidFill>
                  <a:srgbClr val="000000"/>
                </a:solidFill>
              </a:rPr>
              <a:t>You </a:t>
            </a:r>
            <a:r>
              <a:rPr lang="en-US" sz="3200" dirty="0" err="1" smtClean="0">
                <a:solidFill>
                  <a:srgbClr val="000000"/>
                </a:solidFill>
              </a:rPr>
              <a:t>wanna</a:t>
            </a:r>
            <a:r>
              <a:rPr lang="en-US" sz="3200" dirty="0" smtClean="0">
                <a:solidFill>
                  <a:srgbClr val="000000"/>
                </a:solidFill>
              </a:rPr>
              <a:t> be where </a:t>
            </a:r>
          </a:p>
          <a:p>
            <a:pPr marL="0" algn="ctr">
              <a:lnSpc>
                <a:spcPct val="110000"/>
              </a:lnSpc>
            </a:pPr>
            <a:r>
              <a:rPr lang="en-US" sz="3200" dirty="0" smtClean="0">
                <a:solidFill>
                  <a:srgbClr val="000000"/>
                </a:solidFill>
              </a:rPr>
              <a:t>everybody knows your name.</a:t>
            </a:r>
          </a:p>
          <a:p>
            <a:endParaRPr lang="en-US" dirty="0"/>
          </a:p>
        </p:txBody>
      </p:sp>
      <p:pic>
        <p:nvPicPr>
          <p:cNvPr id="12" name="Picture 4" descr="C:\Users\brudolph\AppData\Local\Microsoft\Windows\Temporary Internet Files\Content.IE5\MOJ3CXK9\MP900424428[1].jpg"/>
          <p:cNvPicPr>
            <a:picLocks noChangeAspect="1" noChangeArrowheads="1"/>
          </p:cNvPicPr>
          <p:nvPr/>
        </p:nvPicPr>
        <p:blipFill>
          <a:blip r:embed="rId4" cstate="print"/>
          <a:srcRect/>
          <a:stretch>
            <a:fillRect/>
          </a:stretch>
        </p:blipFill>
        <p:spPr bwMode="auto">
          <a:xfrm rot="19234333">
            <a:off x="308739" y="3806852"/>
            <a:ext cx="2590800" cy="1900595"/>
          </a:xfrm>
          <a:prstGeom prst="rect">
            <a:avLst/>
          </a:prstGeom>
          <a:noFill/>
        </p:spPr>
      </p:pic>
      <p:pic>
        <p:nvPicPr>
          <p:cNvPr id="7" name="Cheers - Short.mp3">
            <a:hlinkClick r:id="" action="ppaction://media"/>
          </p:cNvPr>
          <p:cNvPicPr>
            <a:picLocks noRot="1" noChangeAspect="1"/>
          </p:cNvPicPr>
          <p:nvPr>
            <a:audioFile r:link="rId1"/>
          </p:nvPr>
        </p:nvPicPr>
        <p:blipFill>
          <a:blip r:embed="rId5" cstate="print"/>
          <a:stretch>
            <a:fillRect/>
          </a:stretch>
        </p:blipFill>
        <p:spPr>
          <a:xfrm>
            <a:off x="609600" y="3581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861" fill="hold"/>
                                        <p:tgtEl>
                                          <p:spTgt spid="7"/>
                                        </p:tgtEl>
                                      </p:cBhvr>
                                    </p:cmd>
                                  </p:childTnLst>
                                </p:cTn>
                              </p:par>
                              <p:par>
                                <p:cTn id="7" presetID="35"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anim calcmode="lin" valueType="num">
                                      <p:cBhvr>
                                        <p:cTn id="10" dur="1000" fill="hold"/>
                                        <p:tgtEl>
                                          <p:spTgt spid="12"/>
                                        </p:tgtEl>
                                        <p:attrNameLst>
                                          <p:attrName>style.rotation</p:attrName>
                                        </p:attrNameLst>
                                      </p:cBhvr>
                                      <p:tavLst>
                                        <p:tav tm="0">
                                          <p:val>
                                            <p:fltVal val="720"/>
                                          </p:val>
                                        </p:tav>
                                        <p:tav tm="100000">
                                          <p:val>
                                            <p:fltVal val="0"/>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 calcmode="lin" valueType="num">
                                      <p:cBhvr>
                                        <p:cTn id="12" dur="1000" fill="hold"/>
                                        <p:tgtEl>
                                          <p:spTgt spid="12"/>
                                        </p:tgtEl>
                                        <p:attrNameLst>
                                          <p:attrName>ppt_w</p:attrName>
                                        </p:attrNameLst>
                                      </p:cBhvr>
                                      <p:tavLst>
                                        <p:tav tm="0">
                                          <p:val>
                                            <p:fltVal val="0"/>
                                          </p:val>
                                        </p:tav>
                                        <p:tav tm="100000">
                                          <p:val>
                                            <p:strVal val="#ppt_w"/>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000"/>
                                        <p:tgtEl>
                                          <p:spTgt spid="6">
                                            <p:txEl>
                                              <p:pRg st="2" end="2"/>
                                            </p:txEl>
                                          </p:spTgt>
                                        </p:tgtEl>
                                      </p:cBhvr>
                                    </p:animEffect>
                                    <p:anim calcmode="lin" valueType="num">
                                      <p:cBhvr>
                                        <p:cTn id="2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1000"/>
                                        <p:tgtEl>
                                          <p:spTgt spid="6">
                                            <p:txEl>
                                              <p:pRg st="4" end="4"/>
                                            </p:txEl>
                                          </p:spTgt>
                                        </p:tgtEl>
                                      </p:cBhvr>
                                    </p:animEffect>
                                    <p:anim calcmode="lin" valueType="num">
                                      <p:cBhvr>
                                        <p:cTn id="4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1000"/>
                                        <p:tgtEl>
                                          <p:spTgt spid="6">
                                            <p:txEl>
                                              <p:pRg st="6" end="6"/>
                                            </p:txEl>
                                          </p:spTgt>
                                        </p:tgtEl>
                                      </p:cBhvr>
                                    </p:animEffect>
                                    <p:anim calcmode="lin" valueType="num">
                                      <p:cBhvr>
                                        <p:cTn id="5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14353910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685800"/>
            <a:ext cx="8229600" cy="1066800"/>
          </a:xfrm>
        </p:spPr>
        <p:txBody>
          <a:bodyPr/>
          <a:lstStyle/>
          <a:p>
            <a:r>
              <a:rPr lang="en-US" dirty="0" smtClean="0"/>
              <a:t>For the last few centuries…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07860422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Jesus did it this way…</a:t>
            </a:r>
            <a:endParaRPr lang="en-US" dirty="0"/>
          </a:p>
        </p:txBody>
      </p:sp>
    </p:spTree>
    <p:extLst>
      <p:ext uri="{BB962C8B-B14F-4D97-AF65-F5344CB8AC3E}">
        <p14:creationId xmlns:p14="http://schemas.microsoft.com/office/powerpoint/2010/main" xmlns="" val="3606778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Body Of knowledge"/>
          <p:cNvPicPr>
            <a:picLocks noChangeAspect="1" noChangeArrowheads="1"/>
          </p:cNvPicPr>
          <p:nvPr/>
        </p:nvPicPr>
        <p:blipFill>
          <a:blip r:embed="rId3" cstate="print"/>
          <a:srcRect/>
          <a:stretch>
            <a:fillRect/>
          </a:stretch>
        </p:blipFill>
        <p:spPr bwMode="auto">
          <a:xfrm>
            <a:off x="2362200" y="914400"/>
            <a:ext cx="6477000" cy="5715000"/>
          </a:xfrm>
          <a:prstGeom prst="rect">
            <a:avLst/>
          </a:prstGeom>
          <a:noFill/>
        </p:spPr>
      </p:pic>
      <p:sp>
        <p:nvSpPr>
          <p:cNvPr id="5" name="TextBox 4"/>
          <p:cNvSpPr txBox="1"/>
          <p:nvPr/>
        </p:nvSpPr>
        <p:spPr>
          <a:xfrm>
            <a:off x="228600" y="685800"/>
            <a:ext cx="5742057" cy="1323439"/>
          </a:xfrm>
          <a:prstGeom prst="rect">
            <a:avLst/>
          </a:prstGeom>
          <a:noFill/>
        </p:spPr>
        <p:txBody>
          <a:bodyPr wrap="square" rtlCol="0">
            <a:spAutoFit/>
          </a:bodyPr>
          <a:lstStyle/>
          <a:p>
            <a:r>
              <a:rPr lang="en-US" sz="4000" dirty="0" smtClean="0">
                <a:solidFill>
                  <a:schemeClr val="tx2">
                    <a:lumMod val="75000"/>
                  </a:schemeClr>
                </a:solidFill>
                <a:latin typeface="+mj-lt"/>
              </a:rPr>
              <a:t>What Is Revelation?</a:t>
            </a:r>
          </a:p>
          <a:p>
            <a:r>
              <a:rPr lang="en-US" sz="4000" dirty="0" smtClean="0">
                <a:solidFill>
                  <a:schemeClr val="accent2">
                    <a:lumMod val="75000"/>
                  </a:schemeClr>
                </a:solidFill>
                <a:latin typeface="+mj-lt"/>
              </a:rPr>
              <a:t>A Body of Knowledge</a:t>
            </a:r>
            <a:endParaRPr lang="en-US" sz="4000" dirty="0">
              <a:solidFill>
                <a:schemeClr val="accent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40962"/>
                                        </p:tgtEl>
                                        <p:attrNameLst>
                                          <p:attrName>style.visibility</p:attrName>
                                        </p:attrNameLst>
                                      </p:cBhvr>
                                      <p:to>
                                        <p:strVal val="visible"/>
                                      </p:to>
                                    </p:set>
                                    <p:anim calcmode="lin" valueType="num">
                                      <p:cBhvr>
                                        <p:cTn id="17" dur="500" decel="50000" fill="hold">
                                          <p:stCondLst>
                                            <p:cond delay="0"/>
                                          </p:stCondLst>
                                        </p:cTn>
                                        <p:tgtEl>
                                          <p:spTgt spid="4096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096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0962"/>
                                        </p:tgtEl>
                                        <p:attrNameLst>
                                          <p:attrName>ppt_w</p:attrName>
                                        </p:attrNameLst>
                                      </p:cBhvr>
                                      <p:tavLst>
                                        <p:tav tm="0">
                                          <p:val>
                                            <p:strVal val="#ppt_w*.05"/>
                                          </p:val>
                                        </p:tav>
                                        <p:tav tm="100000">
                                          <p:val>
                                            <p:strVal val="#ppt_w"/>
                                          </p:val>
                                        </p:tav>
                                      </p:tavLst>
                                    </p:anim>
                                    <p:anim calcmode="lin" valueType="num">
                                      <p:cBhvr>
                                        <p:cTn id="20" dur="1000" fill="hold"/>
                                        <p:tgtEl>
                                          <p:spTgt spid="4096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096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096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096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533400"/>
          <a:ext cx="771525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16200000">
            <a:off x="-2362200" y="3124200"/>
            <a:ext cx="5867400" cy="1143000"/>
          </a:xfrm>
        </p:spPr>
        <p:txBody>
          <a:bodyPr>
            <a:normAutofit fontScale="90000"/>
          </a:bodyPr>
          <a:lstStyle/>
          <a:p>
            <a:r>
              <a:rPr lang="en-US" sz="4000" dirty="0" smtClean="0">
                <a:solidFill>
                  <a:schemeClr val="tx2">
                    <a:lumMod val="75000"/>
                  </a:schemeClr>
                </a:solidFill>
              </a:rPr>
              <a:t>Revelation = Relationship</a:t>
            </a:r>
            <a:endParaRPr lang="en-US" sz="40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style.rotation</p:attrName>
                                        </p:attrNameLst>
                                      </p:cBhvr>
                                      <p:tavLst>
                                        <p:tav tm="0">
                                          <p:val>
                                            <p:fltVal val="720"/>
                                          </p:val>
                                        </p:tav>
                                        <p:tav tm="100000">
                                          <p:val>
                                            <p:fltVal val="0"/>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010400" cy="609600"/>
          </a:xfrm>
        </p:spPr>
        <p:txBody>
          <a:bodyPr>
            <a:noAutofit/>
          </a:bodyPr>
          <a:lstStyle/>
          <a:p>
            <a:r>
              <a:rPr lang="en-US" sz="3600" dirty="0" smtClean="0">
                <a:solidFill>
                  <a:schemeClr val="tx2">
                    <a:lumMod val="75000"/>
                  </a:schemeClr>
                </a:solidFill>
              </a:rPr>
              <a:t>I. </a:t>
            </a:r>
            <a:r>
              <a:rPr lang="en-US" sz="3600" dirty="0">
                <a:solidFill>
                  <a:schemeClr val="tx2">
                    <a:lumMod val="75000"/>
                  </a:schemeClr>
                </a:solidFill>
              </a:rPr>
              <a:t>Overview of </a:t>
            </a:r>
            <a:r>
              <a:rPr lang="en-US" sz="3600" dirty="0" smtClean="0">
                <a:solidFill>
                  <a:schemeClr val="tx2">
                    <a:lumMod val="75000"/>
                  </a:schemeClr>
                </a:solidFill>
              </a:rPr>
              <a:t>This Resource</a:t>
            </a:r>
            <a:endParaRPr lang="en-US" sz="3600" dirty="0">
              <a:solidFill>
                <a:schemeClr val="tx2">
                  <a:lumMod val="75000"/>
                </a:schemeClr>
              </a:solidFill>
            </a:endParaRPr>
          </a:p>
        </p:txBody>
      </p:sp>
      <p:sp>
        <p:nvSpPr>
          <p:cNvPr id="4" name="Content Placeholder 3"/>
          <p:cNvSpPr>
            <a:spLocks noGrp="1"/>
          </p:cNvSpPr>
          <p:nvPr>
            <p:ph sz="half" idx="1"/>
          </p:nvPr>
        </p:nvSpPr>
        <p:spPr>
          <a:xfrm>
            <a:off x="304800" y="1676400"/>
            <a:ext cx="8077200" cy="4953000"/>
          </a:xfrm>
        </p:spPr>
        <p:txBody>
          <a:bodyPr>
            <a:normAutofit fontScale="92500" lnSpcReduction="20000"/>
          </a:bodyPr>
          <a:lstStyle/>
          <a:p>
            <a:pPr lvl="0"/>
            <a:r>
              <a:rPr lang="en-US" dirty="0" smtClean="0">
                <a:solidFill>
                  <a:schemeClr val="accent6">
                    <a:lumMod val="75000"/>
                  </a:schemeClr>
                </a:solidFill>
              </a:rPr>
              <a:t>Greeter &amp; usher roles &amp; how-to, w/ prayer/song &amp; commissioning  </a:t>
            </a:r>
          </a:p>
          <a:p>
            <a:pPr lvl="0"/>
            <a:r>
              <a:rPr lang="en-US" dirty="0" smtClean="0">
                <a:solidFill>
                  <a:schemeClr val="accent3">
                    <a:lumMod val="75000"/>
                  </a:schemeClr>
                </a:solidFill>
              </a:rPr>
              <a:t>The broader context: baptismal call, servant leadership, evangelization, mercy</a:t>
            </a:r>
          </a:p>
          <a:p>
            <a:pPr lvl="0"/>
            <a:r>
              <a:rPr lang="en-US" dirty="0" smtClean="0">
                <a:solidFill>
                  <a:schemeClr val="tx1">
                    <a:lumMod val="50000"/>
                  </a:schemeClr>
                </a:solidFill>
              </a:rPr>
              <a:t>The spiritual basis for hospitality</a:t>
            </a:r>
          </a:p>
          <a:p>
            <a:r>
              <a:rPr lang="en-US" dirty="0" smtClean="0">
                <a:solidFill>
                  <a:schemeClr val="accent2">
                    <a:lumMod val="75000"/>
                  </a:schemeClr>
                </a:solidFill>
              </a:rPr>
              <a:t>Conversation w/ parish pastoral council or session to discern how to expand hospitality ministry in parish</a:t>
            </a:r>
          </a:p>
          <a:p>
            <a:pPr lvl="1"/>
            <a:r>
              <a:rPr lang="en-US" dirty="0" smtClean="0">
                <a:solidFill>
                  <a:schemeClr val="accent4">
                    <a:lumMod val="75000"/>
                  </a:schemeClr>
                </a:solidFill>
              </a:rPr>
              <a:t>Other options for ministry of hospitality</a:t>
            </a:r>
          </a:p>
          <a:p>
            <a:pPr lvl="1"/>
            <a:r>
              <a:rPr lang="en-US" dirty="0" smtClean="0">
                <a:solidFill>
                  <a:schemeClr val="bg2">
                    <a:lumMod val="50000"/>
                  </a:schemeClr>
                </a:solidFill>
              </a:rPr>
              <a:t>Method to discern which avenues for hospitality ministry they wish to pursue</a:t>
            </a:r>
          </a:p>
          <a:p>
            <a:pPr lvl="1"/>
            <a:r>
              <a:rPr lang="en-US" dirty="0" smtClean="0">
                <a:solidFill>
                  <a:schemeClr val="accent2">
                    <a:lumMod val="75000"/>
                  </a:schemeClr>
                </a:solidFill>
              </a:rPr>
              <a:t> </a:t>
            </a:r>
            <a:r>
              <a:rPr lang="en-US" dirty="0" smtClean="0">
                <a:solidFill>
                  <a:schemeClr val="accent4">
                    <a:lumMod val="75000"/>
                  </a:schemeClr>
                </a:solidFill>
              </a:rPr>
              <a:t>Encourage larger parish community to see of hospitality as everyone’s responsibility  </a:t>
            </a:r>
          </a:p>
        </p:txBody>
      </p:sp>
      <p:pic>
        <p:nvPicPr>
          <p:cNvPr id="6" name="Picture 5" descr="puzzle.jpeg"/>
          <p:cNvPicPr>
            <a:picLocks noChangeAspect="1"/>
          </p:cNvPicPr>
          <p:nvPr/>
        </p:nvPicPr>
        <p:blipFill>
          <a:blip r:embed="rId3" cstate="print"/>
          <a:stretch>
            <a:fillRect/>
          </a:stretch>
        </p:blipFill>
        <p:spPr>
          <a:xfrm>
            <a:off x="7461504" y="2133600"/>
            <a:ext cx="1682496"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fmla="#ppt_w*sin(2.5*pi*$)">
                                          <p:val>
                                            <p:fltVal val="0"/>
                                          </p:val>
                                        </p:tav>
                                        <p:tav tm="100000">
                                          <p:val>
                                            <p:fltVal val="1"/>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par>
                          <p:cTn id="13" fill="hold">
                            <p:stCondLst>
                              <p:cond delay="1500"/>
                            </p:stCondLst>
                            <p:childTnLst>
                              <p:par>
                                <p:cTn id="14" presetID="21" presetClass="entr" presetSubtype="4"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heel(4)">
                                      <p:cBhvr>
                                        <p:cTn id="16" dur="1000"/>
                                        <p:tgtEl>
                                          <p:spTgt spid="4">
                                            <p:txEl>
                                              <p:pRg st="1" end="1"/>
                                            </p:txEl>
                                          </p:spTgt>
                                        </p:tgtEl>
                                      </p:cBhvr>
                                    </p:animEffect>
                                  </p:childTnLst>
                                </p:cTn>
                              </p:par>
                            </p:childTnLst>
                          </p:cTn>
                        </p:par>
                        <p:par>
                          <p:cTn id="17" fill="hold">
                            <p:stCondLst>
                              <p:cond delay="2500"/>
                            </p:stCondLst>
                            <p:childTnLst>
                              <p:par>
                                <p:cTn id="18" presetID="21" presetClass="entr" presetSubtype="4"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heel(4)">
                                      <p:cBhvr>
                                        <p:cTn id="20" dur="1000"/>
                                        <p:tgtEl>
                                          <p:spTgt spid="4">
                                            <p:txEl>
                                              <p:pRg st="2" end="2"/>
                                            </p:txEl>
                                          </p:spTgt>
                                        </p:tgtEl>
                                      </p:cBhvr>
                                    </p:animEffect>
                                  </p:childTnLst>
                                </p:cTn>
                              </p:par>
                            </p:childTnLst>
                          </p:cTn>
                        </p:par>
                        <p:par>
                          <p:cTn id="21" fill="hold">
                            <p:stCondLst>
                              <p:cond delay="3500"/>
                            </p:stCondLst>
                            <p:childTnLst>
                              <p:par>
                                <p:cTn id="22" presetID="21"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heel(4)">
                                      <p:cBhvr>
                                        <p:cTn id="24" dur="1000"/>
                                        <p:tgtEl>
                                          <p:spTgt spid="4">
                                            <p:txEl>
                                              <p:pRg st="3" end="3"/>
                                            </p:txEl>
                                          </p:spTgt>
                                        </p:tgtEl>
                                      </p:cBhvr>
                                    </p:animEffect>
                                  </p:childTnLst>
                                </p:cTn>
                              </p:par>
                            </p:childTnLst>
                          </p:cTn>
                        </p:par>
                        <p:par>
                          <p:cTn id="25" fill="hold">
                            <p:stCondLst>
                              <p:cond delay="4500"/>
                            </p:stCondLst>
                            <p:childTnLst>
                              <p:par>
                                <p:cTn id="26" presetID="21"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heel(4)">
                                      <p:cBhvr>
                                        <p:cTn id="28" dur="1000"/>
                                        <p:tgtEl>
                                          <p:spTgt spid="4">
                                            <p:txEl>
                                              <p:pRg st="4" end="4"/>
                                            </p:txEl>
                                          </p:spTgt>
                                        </p:tgtEl>
                                      </p:cBhvr>
                                    </p:animEffect>
                                  </p:childTnLst>
                                </p:cTn>
                              </p:par>
                            </p:childTnLst>
                          </p:cTn>
                        </p:par>
                        <p:par>
                          <p:cTn id="29" fill="hold">
                            <p:stCondLst>
                              <p:cond delay="5500"/>
                            </p:stCondLst>
                            <p:childTnLst>
                              <p:par>
                                <p:cTn id="30" presetID="21"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4)">
                                      <p:cBhvr>
                                        <p:cTn id="32" dur="1000"/>
                                        <p:tgtEl>
                                          <p:spTgt spid="4">
                                            <p:txEl>
                                              <p:pRg st="5" end="5"/>
                                            </p:txEl>
                                          </p:spTgt>
                                        </p:tgtEl>
                                      </p:cBhvr>
                                    </p:animEffect>
                                  </p:childTnLst>
                                </p:cTn>
                              </p:par>
                            </p:childTnLst>
                          </p:cTn>
                        </p:par>
                        <p:par>
                          <p:cTn id="33" fill="hold">
                            <p:stCondLst>
                              <p:cond delay="6500"/>
                            </p:stCondLst>
                            <p:childTnLst>
                              <p:par>
                                <p:cTn id="34" presetID="21" presetClass="entr" presetSubtype="4" fill="hold" grpId="0"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wheel(4)">
                                      <p:cBhvr>
                                        <p:cTn id="36"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181088" cy="868680"/>
          </a:xfrm>
        </p:spPr>
        <p:txBody>
          <a:bodyPr>
            <a:normAutofit/>
          </a:bodyPr>
          <a:lstStyle/>
          <a:p>
            <a:r>
              <a:rPr lang="en-US" sz="4400" dirty="0" smtClean="0"/>
              <a:t>Welcome in the Bible</a:t>
            </a:r>
            <a:endParaRPr lang="en-US" dirty="0"/>
          </a:p>
        </p:txBody>
      </p:sp>
      <p:sp>
        <p:nvSpPr>
          <p:cNvPr id="4" name="Content Placeholder 3"/>
          <p:cNvSpPr>
            <a:spLocks noGrp="1"/>
          </p:cNvSpPr>
          <p:nvPr>
            <p:ph sz="half" idx="1"/>
          </p:nvPr>
        </p:nvSpPr>
        <p:spPr>
          <a:xfrm>
            <a:off x="304800" y="1447800"/>
            <a:ext cx="3733800" cy="5029200"/>
          </a:xfrm>
        </p:spPr>
        <p:txBody>
          <a:bodyPr>
            <a:normAutofit/>
          </a:bodyPr>
          <a:lstStyle/>
          <a:p>
            <a:pPr>
              <a:buNone/>
            </a:pPr>
            <a:r>
              <a:rPr lang="en-US" sz="3200" u="sng" dirty="0" smtClean="0">
                <a:solidFill>
                  <a:schemeClr val="accent1">
                    <a:lumMod val="75000"/>
                  </a:schemeClr>
                </a:solidFill>
              </a:rPr>
              <a:t>Abraham &amp; Sarah </a:t>
            </a:r>
          </a:p>
          <a:p>
            <a:pPr>
              <a:buNone/>
            </a:pPr>
            <a:r>
              <a:rPr lang="en-US" sz="2400" dirty="0" smtClean="0">
                <a:solidFill>
                  <a:schemeClr val="accent1">
                    <a:lumMod val="75000"/>
                  </a:schemeClr>
                </a:solidFill>
              </a:rPr>
              <a:t>(circa 1800 BCE)  </a:t>
            </a:r>
          </a:p>
          <a:p>
            <a:r>
              <a:rPr lang="en-US" sz="2600" dirty="0" smtClean="0">
                <a:solidFill>
                  <a:schemeClr val="accent2">
                    <a:lumMod val="75000"/>
                  </a:schemeClr>
                </a:solidFill>
              </a:rPr>
              <a:t>Three visiting angels –who knew? </a:t>
            </a:r>
          </a:p>
          <a:p>
            <a:r>
              <a:rPr lang="en-US" sz="2600" dirty="0" smtClean="0">
                <a:solidFill>
                  <a:schemeClr val="accent3">
                    <a:lumMod val="75000"/>
                  </a:schemeClr>
                </a:solidFill>
              </a:rPr>
              <a:t>Pleases God </a:t>
            </a:r>
            <a:r>
              <a:rPr lang="en-US" sz="2600" dirty="0" smtClean="0">
                <a:solidFill>
                  <a:schemeClr val="accent3">
                    <a:lumMod val="75000"/>
                  </a:schemeClr>
                </a:solidFill>
                <a:sym typeface="Wingdings" pitchFamily="2" charset="2"/>
              </a:rPr>
              <a:t>P</a:t>
            </a:r>
            <a:r>
              <a:rPr lang="en-US" sz="2600" dirty="0" smtClean="0">
                <a:solidFill>
                  <a:schemeClr val="accent3">
                    <a:lumMod val="75000"/>
                  </a:schemeClr>
                </a:solidFill>
              </a:rPr>
              <a:t>romise of Isaac’s birth. </a:t>
            </a:r>
            <a:r>
              <a:rPr lang="en-US" sz="2600" dirty="0" smtClean="0"/>
              <a:t> </a:t>
            </a:r>
          </a:p>
          <a:p>
            <a:r>
              <a:rPr lang="en-US" sz="2600" dirty="0" smtClean="0">
                <a:solidFill>
                  <a:schemeClr val="accent4">
                    <a:lumMod val="75000"/>
                  </a:schemeClr>
                </a:solidFill>
              </a:rPr>
              <a:t>“Entertained angels.”</a:t>
            </a:r>
          </a:p>
          <a:p>
            <a:endParaRPr lang="en-US" dirty="0"/>
          </a:p>
        </p:txBody>
      </p:sp>
      <p:sp>
        <p:nvSpPr>
          <p:cNvPr id="5" name="Content Placeholder 4"/>
          <p:cNvSpPr>
            <a:spLocks noGrp="1"/>
          </p:cNvSpPr>
          <p:nvPr>
            <p:ph sz="half" idx="2"/>
          </p:nvPr>
        </p:nvSpPr>
        <p:spPr>
          <a:xfrm>
            <a:off x="4038600" y="1447800"/>
            <a:ext cx="4895088" cy="5181600"/>
          </a:xfrm>
        </p:spPr>
        <p:txBody>
          <a:bodyPr>
            <a:noAutofit/>
          </a:bodyPr>
          <a:lstStyle/>
          <a:p>
            <a:pPr marL="0" indent="0">
              <a:buNone/>
            </a:pPr>
            <a:r>
              <a:rPr lang="en-US" sz="3200" u="sng" dirty="0" smtClean="0">
                <a:solidFill>
                  <a:schemeClr val="accent1">
                    <a:lumMod val="75000"/>
                  </a:schemeClr>
                </a:solidFill>
              </a:rPr>
              <a:t>Ps 23: 5-6</a:t>
            </a:r>
          </a:p>
          <a:p>
            <a:pPr marL="0" indent="0">
              <a:buNone/>
            </a:pPr>
            <a:r>
              <a:rPr lang="en-US" sz="2600" dirty="0" smtClean="0">
                <a:solidFill>
                  <a:schemeClr val="accent2">
                    <a:lumMod val="75000"/>
                  </a:schemeClr>
                </a:solidFill>
              </a:rPr>
              <a:t>You prepare a table before me </a:t>
            </a:r>
          </a:p>
          <a:p>
            <a:pPr marL="0" indent="0">
              <a:buNone/>
            </a:pPr>
            <a:r>
              <a:rPr lang="en-US" sz="2600" dirty="0" smtClean="0">
                <a:solidFill>
                  <a:schemeClr val="accent2">
                    <a:lumMod val="75000"/>
                  </a:schemeClr>
                </a:solidFill>
              </a:rPr>
              <a:t>in the presence of my enemies;</a:t>
            </a:r>
          </a:p>
          <a:p>
            <a:pPr marL="0" indent="0">
              <a:buNone/>
            </a:pPr>
            <a:r>
              <a:rPr lang="en-US" sz="2600" dirty="0" smtClean="0">
                <a:solidFill>
                  <a:schemeClr val="accent3">
                    <a:lumMod val="75000"/>
                  </a:schemeClr>
                </a:solidFill>
              </a:rPr>
              <a:t>you anoint my head with oil;</a:t>
            </a:r>
            <a:endParaRPr lang="en-US" sz="2600" dirty="0">
              <a:solidFill>
                <a:schemeClr val="accent3">
                  <a:lumMod val="75000"/>
                </a:schemeClr>
              </a:solidFill>
            </a:endParaRPr>
          </a:p>
          <a:p>
            <a:pPr marL="0" indent="0">
              <a:buNone/>
            </a:pPr>
            <a:r>
              <a:rPr lang="en-US" sz="2600" dirty="0" smtClean="0">
                <a:solidFill>
                  <a:schemeClr val="accent3">
                    <a:lumMod val="75000"/>
                  </a:schemeClr>
                </a:solidFill>
              </a:rPr>
              <a:t>     my cup overflows.</a:t>
            </a:r>
            <a:r>
              <a:rPr lang="en-US" sz="2600" dirty="0" smtClean="0">
                <a:solidFill>
                  <a:schemeClr val="accent6">
                    <a:lumMod val="75000"/>
                  </a:schemeClr>
                </a:solidFill>
              </a:rPr>
              <a:t> </a:t>
            </a:r>
          </a:p>
          <a:p>
            <a:pPr marL="0" indent="0">
              <a:buNone/>
            </a:pPr>
            <a:r>
              <a:rPr lang="en-US" sz="2600" dirty="0" smtClean="0">
                <a:solidFill>
                  <a:schemeClr val="accent4">
                    <a:lumMod val="75000"/>
                  </a:schemeClr>
                </a:solidFill>
              </a:rPr>
              <a:t>Surely goodness and mercy shall follow me</a:t>
            </a:r>
          </a:p>
          <a:p>
            <a:pPr marL="0" indent="0">
              <a:buNone/>
            </a:pPr>
            <a:r>
              <a:rPr lang="en-US" sz="2600" dirty="0">
                <a:solidFill>
                  <a:schemeClr val="accent4">
                    <a:lumMod val="75000"/>
                  </a:schemeClr>
                </a:solidFill>
              </a:rPr>
              <a:t> </a:t>
            </a:r>
            <a:r>
              <a:rPr lang="en-US" sz="2600" dirty="0" smtClean="0">
                <a:solidFill>
                  <a:schemeClr val="accent4">
                    <a:lumMod val="75000"/>
                  </a:schemeClr>
                </a:solidFill>
              </a:rPr>
              <a:t>    all the days of my life,</a:t>
            </a:r>
          </a:p>
          <a:p>
            <a:pPr marL="0" indent="0">
              <a:buNone/>
            </a:pPr>
            <a:r>
              <a:rPr lang="en-US" sz="2600" dirty="0" smtClean="0">
                <a:solidFill>
                  <a:schemeClr val="accent2">
                    <a:lumMod val="75000"/>
                  </a:schemeClr>
                </a:solidFill>
              </a:rPr>
              <a:t>and I shall dwell in the house of</a:t>
            </a:r>
          </a:p>
          <a:p>
            <a:pPr marL="0" indent="0">
              <a:buNone/>
            </a:pPr>
            <a:r>
              <a:rPr lang="en-US" sz="2600" dirty="0">
                <a:solidFill>
                  <a:schemeClr val="accent2">
                    <a:lumMod val="75000"/>
                  </a:schemeClr>
                </a:solidFill>
              </a:rPr>
              <a:t> </a:t>
            </a:r>
            <a:r>
              <a:rPr lang="en-US" sz="2600" dirty="0" smtClean="0">
                <a:solidFill>
                  <a:schemeClr val="accent2">
                    <a:lumMod val="75000"/>
                  </a:schemeClr>
                </a:solidFill>
              </a:rPr>
              <a:t>    the </a:t>
            </a:r>
            <a:r>
              <a:rPr lang="en-US" sz="2600" cap="small" dirty="0" smtClean="0">
                <a:solidFill>
                  <a:schemeClr val="accent2">
                    <a:lumMod val="75000"/>
                  </a:schemeClr>
                </a:solidFill>
              </a:rPr>
              <a:t>Lord </a:t>
            </a:r>
            <a:r>
              <a:rPr lang="en-US" sz="2600" dirty="0" smtClean="0">
                <a:solidFill>
                  <a:schemeClr val="accent2">
                    <a:lumMod val="75000"/>
                  </a:schemeClr>
                </a:solidFill>
              </a:rPr>
              <a:t>my whole life long. </a:t>
            </a:r>
          </a:p>
        </p:txBody>
      </p:sp>
      <p:cxnSp>
        <p:nvCxnSpPr>
          <p:cNvPr id="8" name="Straight Connector 7"/>
          <p:cNvCxnSpPr/>
          <p:nvPr/>
        </p:nvCxnSpPr>
        <p:spPr>
          <a:xfrm>
            <a:off x="3962400" y="1600200"/>
            <a:ext cx="0" cy="502920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500"/>
                                        <p:tgtEl>
                                          <p:spTgt spid="4">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1500"/>
                                        <p:tgtEl>
                                          <p:spTgt spid="4">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1500"/>
                                        <p:tgtEl>
                                          <p:spTgt spid="4">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down)">
                                      <p:cBhvr>
                                        <p:cTn id="19" dur="1500"/>
                                        <p:tgtEl>
                                          <p:spTgt spid="4">
                                            <p:txEl>
                                              <p:pRg st="3" end="3"/>
                                            </p:txEl>
                                          </p:spTgt>
                                        </p:tgtEl>
                                      </p:cBhvr>
                                    </p:animEffect>
                                  </p:childTnLst>
                                </p:cTn>
                              </p:par>
                            </p:childTnLst>
                          </p:cTn>
                        </p:par>
                        <p:par>
                          <p:cTn id="20" fill="hold">
                            <p:stCondLst>
                              <p:cond delay="6000"/>
                            </p:stCondLst>
                            <p:childTnLst>
                              <p:par>
                                <p:cTn id="21" presetID="22" presetClass="entr" presetSubtype="4"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1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50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ipe(right)">
                                      <p:cBhvr>
                                        <p:cTn id="28" dur="1000"/>
                                        <p:tgtEl>
                                          <p:spTgt spid="5">
                                            <p:txEl>
                                              <p:pRg st="0" end="0"/>
                                            </p:txEl>
                                          </p:spTgt>
                                        </p:tgtEl>
                                      </p:cBhvr>
                                    </p:animEffect>
                                  </p:childTnLst>
                                </p:cTn>
                              </p:par>
                            </p:childTnLst>
                          </p:cTn>
                        </p:par>
                        <p:par>
                          <p:cTn id="29" fill="hold">
                            <p:stCondLst>
                              <p:cond delay="1500"/>
                            </p:stCondLst>
                            <p:childTnLst>
                              <p:par>
                                <p:cTn id="30" presetID="22" presetClass="entr" presetSubtype="2" fill="hold" grpId="0" nodeType="afterEffect">
                                  <p:stCondLst>
                                    <p:cond delay="50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right)">
                                      <p:cBhvr>
                                        <p:cTn id="32" dur="1000"/>
                                        <p:tgtEl>
                                          <p:spTgt spid="5">
                                            <p:txEl>
                                              <p:pRg st="1" end="1"/>
                                            </p:txEl>
                                          </p:spTgt>
                                        </p:tgtEl>
                                      </p:cBhvr>
                                    </p:animEffect>
                                  </p:childTnLst>
                                </p:cTn>
                              </p:par>
                            </p:childTnLst>
                          </p:cTn>
                        </p:par>
                        <p:par>
                          <p:cTn id="33" fill="hold">
                            <p:stCondLst>
                              <p:cond delay="3000"/>
                            </p:stCondLst>
                            <p:childTnLst>
                              <p:par>
                                <p:cTn id="34" presetID="22" presetClass="entr" presetSubtype="2" fill="hold" grpId="0" nodeType="afterEffect">
                                  <p:stCondLst>
                                    <p:cond delay="50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wipe(right)">
                                      <p:cBhvr>
                                        <p:cTn id="36" dur="1000"/>
                                        <p:tgtEl>
                                          <p:spTgt spid="5">
                                            <p:txEl>
                                              <p:pRg st="2" end="2"/>
                                            </p:txEl>
                                          </p:spTgt>
                                        </p:tgtEl>
                                      </p:cBhvr>
                                    </p:animEffect>
                                  </p:childTnLst>
                                </p:cTn>
                              </p:par>
                            </p:childTnLst>
                          </p:cTn>
                        </p:par>
                        <p:par>
                          <p:cTn id="37" fill="hold">
                            <p:stCondLst>
                              <p:cond delay="4500"/>
                            </p:stCondLst>
                            <p:childTnLst>
                              <p:par>
                                <p:cTn id="38" presetID="22" presetClass="entr" presetSubtype="2" fill="hold" grpId="0" nodeType="afterEffect">
                                  <p:stCondLst>
                                    <p:cond delay="50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wipe(right)">
                                      <p:cBhvr>
                                        <p:cTn id="40" dur="1000"/>
                                        <p:tgtEl>
                                          <p:spTgt spid="5">
                                            <p:txEl>
                                              <p:pRg st="3" end="3"/>
                                            </p:txEl>
                                          </p:spTgt>
                                        </p:tgtEl>
                                      </p:cBhvr>
                                    </p:animEffect>
                                  </p:childTnLst>
                                </p:cTn>
                              </p:par>
                            </p:childTnLst>
                          </p:cTn>
                        </p:par>
                        <p:par>
                          <p:cTn id="41" fill="hold">
                            <p:stCondLst>
                              <p:cond delay="6000"/>
                            </p:stCondLst>
                            <p:childTnLst>
                              <p:par>
                                <p:cTn id="42" presetID="22" presetClass="entr" presetSubtype="2" fill="hold" grpId="0" nodeType="afterEffect">
                                  <p:stCondLst>
                                    <p:cond delay="50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wipe(right)">
                                      <p:cBhvr>
                                        <p:cTn id="44" dur="1000"/>
                                        <p:tgtEl>
                                          <p:spTgt spid="5">
                                            <p:txEl>
                                              <p:pRg st="4" end="4"/>
                                            </p:txEl>
                                          </p:spTgt>
                                        </p:tgtEl>
                                      </p:cBhvr>
                                    </p:animEffect>
                                  </p:childTnLst>
                                </p:cTn>
                              </p:par>
                            </p:childTnLst>
                          </p:cTn>
                        </p:par>
                        <p:par>
                          <p:cTn id="45" fill="hold">
                            <p:stCondLst>
                              <p:cond delay="7500"/>
                            </p:stCondLst>
                            <p:childTnLst>
                              <p:par>
                                <p:cTn id="46" presetID="22" presetClass="entr" presetSubtype="2" fill="hold" grpId="0" nodeType="afterEffect">
                                  <p:stCondLst>
                                    <p:cond delay="50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wipe(right)">
                                      <p:cBhvr>
                                        <p:cTn id="48" dur="1000"/>
                                        <p:tgtEl>
                                          <p:spTgt spid="5">
                                            <p:txEl>
                                              <p:pRg st="5" end="5"/>
                                            </p:txEl>
                                          </p:spTgt>
                                        </p:tgtEl>
                                      </p:cBhvr>
                                    </p:animEffect>
                                  </p:childTnLst>
                                </p:cTn>
                              </p:par>
                            </p:childTnLst>
                          </p:cTn>
                        </p:par>
                        <p:par>
                          <p:cTn id="49" fill="hold">
                            <p:stCondLst>
                              <p:cond delay="9000"/>
                            </p:stCondLst>
                            <p:childTnLst>
                              <p:par>
                                <p:cTn id="50" presetID="22" presetClass="entr" presetSubtype="2" fill="hold" grpId="0" nodeType="afterEffect">
                                  <p:stCondLst>
                                    <p:cond delay="50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wipe(right)">
                                      <p:cBhvr>
                                        <p:cTn id="52" dur="1000"/>
                                        <p:tgtEl>
                                          <p:spTgt spid="5">
                                            <p:txEl>
                                              <p:pRg st="6" end="6"/>
                                            </p:txEl>
                                          </p:spTgt>
                                        </p:tgtEl>
                                      </p:cBhvr>
                                    </p:animEffect>
                                  </p:childTnLst>
                                </p:cTn>
                              </p:par>
                            </p:childTnLst>
                          </p:cTn>
                        </p:par>
                        <p:par>
                          <p:cTn id="53" fill="hold">
                            <p:stCondLst>
                              <p:cond delay="10500"/>
                            </p:stCondLst>
                            <p:childTnLst>
                              <p:par>
                                <p:cTn id="54" presetID="22" presetClass="entr" presetSubtype="2" fill="hold" grpId="0" nodeType="afterEffect">
                                  <p:stCondLst>
                                    <p:cond delay="50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wipe(right)">
                                      <p:cBhvr>
                                        <p:cTn id="56" dur="1000"/>
                                        <p:tgtEl>
                                          <p:spTgt spid="5">
                                            <p:txEl>
                                              <p:pRg st="7" end="7"/>
                                            </p:txEl>
                                          </p:spTgt>
                                        </p:tgtEl>
                                      </p:cBhvr>
                                    </p:animEffect>
                                  </p:childTnLst>
                                </p:cTn>
                              </p:par>
                              <p:par>
                                <p:cTn id="57" presetID="22" presetClass="entr" presetSubtype="2" fill="hold" grpId="0" nodeType="withEffect">
                                  <p:stCondLst>
                                    <p:cond delay="50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wipe(right)">
                                      <p:cBhvr>
                                        <p:cTn id="59"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457200"/>
            <a:ext cx="6812280" cy="944562"/>
          </a:xfrm>
        </p:spPr>
        <p:txBody>
          <a:bodyPr/>
          <a:lstStyle/>
          <a:p>
            <a:r>
              <a:rPr lang="en-US" dirty="0" smtClean="0"/>
              <a:t>Divine Expectations</a:t>
            </a:r>
            <a:endParaRPr lang="en-US" dirty="0"/>
          </a:p>
        </p:txBody>
      </p:sp>
      <p:sp>
        <p:nvSpPr>
          <p:cNvPr id="2" name="Content Placeholder 1"/>
          <p:cNvSpPr>
            <a:spLocks noGrp="1"/>
          </p:cNvSpPr>
          <p:nvPr>
            <p:ph idx="1"/>
          </p:nvPr>
        </p:nvSpPr>
        <p:spPr>
          <a:xfrm>
            <a:off x="381000" y="1371600"/>
            <a:ext cx="8610600" cy="4953000"/>
          </a:xfrm>
        </p:spPr>
        <p:txBody>
          <a:bodyPr>
            <a:noAutofit/>
          </a:bodyPr>
          <a:lstStyle/>
          <a:p>
            <a:pPr marL="0" indent="0">
              <a:buNone/>
            </a:pPr>
            <a:r>
              <a:rPr lang="en-US" sz="2600" dirty="0" smtClean="0">
                <a:solidFill>
                  <a:schemeClr val="tx2">
                    <a:lumMod val="75000"/>
                  </a:schemeClr>
                </a:solidFill>
              </a:rPr>
              <a:t>Mt 25:34-40</a:t>
            </a:r>
          </a:p>
          <a:p>
            <a:pPr marL="0" indent="0">
              <a:buNone/>
            </a:pPr>
            <a:r>
              <a:rPr lang="en-US" sz="2600" dirty="0" smtClean="0">
                <a:solidFill>
                  <a:schemeClr val="tx2">
                    <a:lumMod val="75000"/>
                  </a:schemeClr>
                </a:solidFill>
              </a:rPr>
              <a:t>	Then the king will say to those at his right hand, “Come, you that are blessed by my Father, inherit the kingdom prepared for you from the foundation of the world; for … I was a stranger &amp; you welcomed me… “</a:t>
            </a:r>
          </a:p>
          <a:p>
            <a:pPr marL="0" indent="0">
              <a:buNone/>
            </a:pPr>
            <a:r>
              <a:rPr lang="en-US" sz="2600" dirty="0" smtClean="0">
                <a:solidFill>
                  <a:schemeClr val="tx2">
                    <a:lumMod val="75000"/>
                  </a:schemeClr>
                </a:solidFill>
              </a:rPr>
              <a:t>	Then the righteous will answer him, “Lord, when was it … that we saw you a stranger &amp; welcomed you?” </a:t>
            </a:r>
          </a:p>
          <a:p>
            <a:pPr marL="0" indent="0">
              <a:buNone/>
            </a:pPr>
            <a:r>
              <a:rPr lang="en-US" sz="2600" dirty="0" smtClean="0">
                <a:solidFill>
                  <a:schemeClr val="tx2">
                    <a:lumMod val="75000"/>
                  </a:schemeClr>
                </a:solidFill>
              </a:rPr>
              <a:t>	And the king will answer them, “Truly I tell you, 		   just as you did it to one of the least of these 			who are members of my family, you did it to </a:t>
            </a:r>
          </a:p>
          <a:p>
            <a:pPr marL="0" indent="0">
              <a:spcBef>
                <a:spcPts val="0"/>
              </a:spcBef>
              <a:buNone/>
            </a:pPr>
            <a:r>
              <a:rPr lang="en-US" sz="2600" dirty="0" smtClean="0">
                <a:solidFill>
                  <a:schemeClr val="tx2">
                    <a:lumMod val="75000"/>
                  </a:schemeClr>
                </a:solidFill>
              </a:rPr>
              <a:t>                        me.” </a:t>
            </a:r>
          </a:p>
        </p:txBody>
      </p:sp>
      <p:pic>
        <p:nvPicPr>
          <p:cNvPr id="4" name="Picture 5" descr="C:\Users\brudolph\AppData\Local\Microsoft\Windows\Temporary Internet Files\Content.IE5\MOJ3CXK9\MC900324454[1].wmf"/>
          <p:cNvPicPr>
            <a:picLocks noChangeAspect="1" noChangeArrowheads="1"/>
          </p:cNvPicPr>
          <p:nvPr/>
        </p:nvPicPr>
        <p:blipFill>
          <a:blip r:embed="rId3" cstate="print"/>
          <a:srcRect/>
          <a:stretch>
            <a:fillRect/>
          </a:stretch>
        </p:blipFill>
        <p:spPr bwMode="auto">
          <a:xfrm>
            <a:off x="457200" y="4876800"/>
            <a:ext cx="1817827" cy="1833372"/>
          </a:xfrm>
          <a:prstGeom prst="rect">
            <a:avLst/>
          </a:prstGeom>
          <a:noFill/>
          <a:scene3d>
            <a:camera prst="orthographicFront">
              <a:rot lat="0" lon="10800000" rev="0"/>
            </a:camera>
            <a:lightRig rig="threePt" dir="t"/>
          </a:scene3d>
        </p:spPr>
      </p:pic>
      <p:pic>
        <p:nvPicPr>
          <p:cNvPr id="5" name="Picture 4" descr="C:\Users\brudolph\AppData\Local\Microsoft\Windows\Temporary Internet Files\Content.IE5\5JBF13GG\MC900030433[1].wmf"/>
          <p:cNvPicPr>
            <a:picLocks noChangeAspect="1" noChangeArrowheads="1"/>
          </p:cNvPicPr>
          <p:nvPr/>
        </p:nvPicPr>
        <p:blipFill>
          <a:blip r:embed="rId4" cstate="print"/>
          <a:srcRect/>
          <a:stretch>
            <a:fillRect/>
          </a:stretch>
        </p:blipFill>
        <p:spPr bwMode="auto">
          <a:xfrm>
            <a:off x="6172200" y="381000"/>
            <a:ext cx="2318401" cy="1447800"/>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2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2">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2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2">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2">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2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2">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2">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000"/>
                            </p:stCondLst>
                            <p:childTnLst>
                              <p:par>
                                <p:cTn id="36" presetID="30"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600" decel="100000"/>
                                        <p:tgtEl>
                                          <p:spTgt spid="4"/>
                                        </p:tgtEl>
                                      </p:cBhvr>
                                    </p:animEffect>
                                    <p:anim calcmode="lin" valueType="num">
                                      <p:cBhvr>
                                        <p:cTn id="39" dur="1600" decel="100000" fill="hold"/>
                                        <p:tgtEl>
                                          <p:spTgt spid="4"/>
                                        </p:tgtEl>
                                        <p:attrNameLst>
                                          <p:attrName>style.rotation</p:attrName>
                                        </p:attrNameLst>
                                      </p:cBhvr>
                                      <p:tavLst>
                                        <p:tav tm="0">
                                          <p:val>
                                            <p:fltVal val="-90"/>
                                          </p:val>
                                        </p:tav>
                                        <p:tav tm="100000">
                                          <p:val>
                                            <p:fltVal val="0"/>
                                          </p:val>
                                        </p:tav>
                                      </p:tavLst>
                                    </p:anim>
                                    <p:anim calcmode="lin" valueType="num">
                                      <p:cBhvr>
                                        <p:cTn id="40" dur="1600" decel="100000" fill="hold"/>
                                        <p:tgtEl>
                                          <p:spTgt spid="4"/>
                                        </p:tgtEl>
                                        <p:attrNameLst>
                                          <p:attrName>ppt_x</p:attrName>
                                        </p:attrNameLst>
                                      </p:cBhvr>
                                      <p:tavLst>
                                        <p:tav tm="0">
                                          <p:val>
                                            <p:strVal val="#ppt_x+0.4"/>
                                          </p:val>
                                        </p:tav>
                                        <p:tav tm="100000">
                                          <p:val>
                                            <p:strVal val="#ppt_x-0.05"/>
                                          </p:val>
                                        </p:tav>
                                      </p:tavLst>
                                    </p:anim>
                                    <p:anim calcmode="lin" valueType="num">
                                      <p:cBhvr>
                                        <p:cTn id="41" dur="1600" decel="100000" fill="hold"/>
                                        <p:tgtEl>
                                          <p:spTgt spid="4"/>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par>
                          <p:cTn id="44" fill="hold">
                            <p:stCondLst>
                              <p:cond delay="4000"/>
                            </p:stCondLst>
                            <p:childTnLst>
                              <p:par>
                                <p:cTn id="45" presetID="30" presetClass="entr" presetSubtype="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600" decel="100000"/>
                                        <p:tgtEl>
                                          <p:spTgt spid="5"/>
                                        </p:tgtEl>
                                      </p:cBhvr>
                                    </p:animEffect>
                                    <p:anim calcmode="lin" valueType="num">
                                      <p:cBhvr>
                                        <p:cTn id="48" dur="1600" decel="100000" fill="hold"/>
                                        <p:tgtEl>
                                          <p:spTgt spid="5"/>
                                        </p:tgtEl>
                                        <p:attrNameLst>
                                          <p:attrName>style.rotation</p:attrName>
                                        </p:attrNameLst>
                                      </p:cBhvr>
                                      <p:tavLst>
                                        <p:tav tm="0">
                                          <p:val>
                                            <p:fltVal val="-90"/>
                                          </p:val>
                                        </p:tav>
                                        <p:tav tm="100000">
                                          <p:val>
                                            <p:fltVal val="0"/>
                                          </p:val>
                                        </p:tav>
                                      </p:tavLst>
                                    </p:anim>
                                    <p:anim calcmode="lin" valueType="num">
                                      <p:cBhvr>
                                        <p:cTn id="49" dur="1600" decel="100000" fill="hold"/>
                                        <p:tgtEl>
                                          <p:spTgt spid="5"/>
                                        </p:tgtEl>
                                        <p:attrNameLst>
                                          <p:attrName>ppt_x</p:attrName>
                                        </p:attrNameLst>
                                      </p:cBhvr>
                                      <p:tavLst>
                                        <p:tav tm="0">
                                          <p:val>
                                            <p:strVal val="#ppt_x+0.4"/>
                                          </p:val>
                                        </p:tav>
                                        <p:tav tm="100000">
                                          <p:val>
                                            <p:strVal val="#ppt_x-0.05"/>
                                          </p:val>
                                        </p:tav>
                                      </p:tavLst>
                                    </p:anim>
                                    <p:anim calcmode="lin" valueType="num">
                                      <p:cBhvr>
                                        <p:cTn id="50" dur="1600" decel="100000" fill="hold"/>
                                        <p:tgtEl>
                                          <p:spTgt spid="5"/>
                                        </p:tgtEl>
                                        <p:attrNameLst>
                                          <p:attrName>ppt_y</p:attrName>
                                        </p:attrNameLst>
                                      </p:cBhvr>
                                      <p:tavLst>
                                        <p:tav tm="0">
                                          <p:val>
                                            <p:strVal val="#ppt_y-0.4"/>
                                          </p:val>
                                        </p:tav>
                                        <p:tav tm="100000">
                                          <p:val>
                                            <p:strVal val="#ppt_y+0.1"/>
                                          </p:val>
                                        </p:tav>
                                      </p:tavLst>
                                    </p:anim>
                                    <p:anim calcmode="lin" valueType="num">
                                      <p:cBhvr>
                                        <p:cTn id="51"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52"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7498080" cy="685800"/>
          </a:xfrm>
        </p:spPr>
        <p:txBody>
          <a:bodyPr>
            <a:normAutofit fontScale="90000"/>
          </a:bodyPr>
          <a:lstStyle/>
          <a:p>
            <a:r>
              <a:rPr lang="en-US" dirty="0" smtClean="0"/>
              <a:t>“How Welcoming Am I?”</a:t>
            </a:r>
            <a:endParaRPr lang="en-US" dirty="0"/>
          </a:p>
        </p:txBody>
      </p:sp>
      <p:sp>
        <p:nvSpPr>
          <p:cNvPr id="2" name="Content Placeholder 1"/>
          <p:cNvSpPr>
            <a:spLocks noGrp="1"/>
          </p:cNvSpPr>
          <p:nvPr>
            <p:ph idx="1"/>
          </p:nvPr>
        </p:nvSpPr>
        <p:spPr>
          <a:xfrm>
            <a:off x="304800" y="1066800"/>
            <a:ext cx="8610600" cy="5638800"/>
          </a:xfrm>
        </p:spPr>
        <p:txBody>
          <a:bodyPr>
            <a:noAutofit/>
          </a:bodyPr>
          <a:lstStyle/>
          <a:p>
            <a:pPr>
              <a:spcBef>
                <a:spcPts val="0"/>
              </a:spcBef>
              <a:spcAft>
                <a:spcPts val="600"/>
              </a:spcAft>
              <a:buFont typeface="Wingdings" pitchFamily="2" charset="2"/>
              <a:buChar char="§"/>
            </a:pPr>
            <a:r>
              <a:rPr lang="en-US" sz="2600" dirty="0" smtClean="0">
                <a:solidFill>
                  <a:schemeClr val="tx2">
                    <a:lumMod val="75000"/>
                  </a:schemeClr>
                </a:solidFill>
              </a:rPr>
              <a:t>I am a welcoming presence in my parish.</a:t>
            </a:r>
          </a:p>
          <a:p>
            <a:pPr>
              <a:spcBef>
                <a:spcPts val="0"/>
              </a:spcBef>
              <a:spcAft>
                <a:spcPts val="600"/>
              </a:spcAft>
              <a:buFont typeface="Wingdings" pitchFamily="2" charset="2"/>
              <a:buChar char="§"/>
            </a:pPr>
            <a:r>
              <a:rPr lang="en-US" sz="2600" dirty="0" smtClean="0">
                <a:solidFill>
                  <a:schemeClr val="accent4">
                    <a:lumMod val="75000"/>
                  </a:schemeClr>
                </a:solidFill>
              </a:rPr>
              <a:t>I am welcoming in my facial expressions &amp; mannerisms.</a:t>
            </a:r>
          </a:p>
          <a:p>
            <a:pPr>
              <a:spcBef>
                <a:spcPts val="0"/>
              </a:spcBef>
              <a:spcAft>
                <a:spcPts val="600"/>
              </a:spcAft>
              <a:buFont typeface="Wingdings" pitchFamily="2" charset="2"/>
              <a:buChar char="§"/>
            </a:pPr>
            <a:r>
              <a:rPr lang="en-US" sz="2600" dirty="0" smtClean="0">
                <a:solidFill>
                  <a:schemeClr val="accent3">
                    <a:lumMod val="75000"/>
                  </a:schemeClr>
                </a:solidFill>
              </a:rPr>
              <a:t>I see Christ in others.  Do others see Christ in me?</a:t>
            </a:r>
          </a:p>
          <a:p>
            <a:pPr>
              <a:spcBef>
                <a:spcPts val="0"/>
              </a:spcBef>
              <a:spcAft>
                <a:spcPts val="600"/>
              </a:spcAft>
              <a:buFont typeface="Wingdings" pitchFamily="2" charset="2"/>
              <a:buChar char="§"/>
            </a:pPr>
            <a:r>
              <a:rPr lang="en-US" sz="2600" dirty="0" smtClean="0">
                <a:solidFill>
                  <a:schemeClr val="accent6">
                    <a:lumMod val="75000"/>
                  </a:schemeClr>
                </a:solidFill>
              </a:rPr>
              <a:t>I greet people as I approach the church &amp; in the gathering space.</a:t>
            </a:r>
          </a:p>
          <a:p>
            <a:pPr>
              <a:spcBef>
                <a:spcPts val="0"/>
              </a:spcBef>
              <a:spcAft>
                <a:spcPts val="600"/>
              </a:spcAft>
              <a:buFont typeface="Wingdings" pitchFamily="2" charset="2"/>
              <a:buChar char="§"/>
            </a:pPr>
            <a:r>
              <a:rPr lang="en-US" sz="2600" dirty="0" smtClean="0">
                <a:solidFill>
                  <a:schemeClr val="accent4">
                    <a:lumMod val="75000"/>
                  </a:schemeClr>
                </a:solidFill>
              </a:rPr>
              <a:t>I speak positively about the Catholic Church, my parish, my pastor, etc.</a:t>
            </a:r>
          </a:p>
          <a:p>
            <a:pPr>
              <a:spcBef>
                <a:spcPts val="0"/>
              </a:spcBef>
              <a:spcAft>
                <a:spcPts val="600"/>
              </a:spcAft>
              <a:buFont typeface="Wingdings" pitchFamily="2" charset="2"/>
              <a:buChar char="§"/>
            </a:pPr>
            <a:r>
              <a:rPr lang="en-US" sz="2600" dirty="0" smtClean="0">
                <a:solidFill>
                  <a:schemeClr val="accent3">
                    <a:lumMod val="75000"/>
                  </a:schemeClr>
                </a:solidFill>
              </a:rPr>
              <a:t>I am inclusive.</a:t>
            </a:r>
          </a:p>
          <a:p>
            <a:pPr>
              <a:spcBef>
                <a:spcPts val="0"/>
              </a:spcBef>
              <a:spcAft>
                <a:spcPts val="600"/>
              </a:spcAft>
              <a:buFont typeface="Wingdings" pitchFamily="2" charset="2"/>
              <a:buChar char="§"/>
            </a:pPr>
            <a:r>
              <a:rPr lang="en-US" sz="2600" dirty="0" smtClean="0">
                <a:solidFill>
                  <a:schemeClr val="tx2">
                    <a:lumMod val="75000"/>
                  </a:schemeClr>
                </a:solidFill>
              </a:rPr>
              <a:t>I participate in the Mass to give glory to God and give good example to others.</a:t>
            </a:r>
          </a:p>
          <a:p>
            <a:pPr>
              <a:spcBef>
                <a:spcPts val="0"/>
              </a:spcBef>
              <a:spcAft>
                <a:spcPts val="600"/>
              </a:spcAft>
              <a:buFont typeface="Wingdings" pitchFamily="2" charset="2"/>
              <a:buChar char="§"/>
            </a:pPr>
            <a:r>
              <a:rPr lang="en-US" sz="2600" dirty="0" smtClean="0">
                <a:solidFill>
                  <a:schemeClr val="accent4">
                    <a:lumMod val="75000"/>
                  </a:schemeClr>
                </a:solidFill>
              </a:rPr>
              <a:t>I extend Christ’s peace to others, looking them in the eye and acknowledging everyone around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2">
                                            <p:txEl>
                                              <p:pRg st="0" end="0"/>
                                            </p:txEl>
                                          </p:spTgt>
                                        </p:tgtEl>
                                      </p:cBhvr>
                                    </p:animEffect>
                                  </p:childTnLst>
                                </p:cTn>
                              </p:par>
                            </p:childTnLst>
                          </p:cTn>
                        </p:par>
                        <p:par>
                          <p:cTn id="11" fill="hold">
                            <p:stCondLst>
                              <p:cond delay="1000"/>
                            </p:stCondLst>
                            <p:childTnLst>
                              <p:par>
                                <p:cTn id="12" presetID="48" presetClass="entr" presetSubtype="0" accel="5000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2000" fill="hold"/>
                                        <p:tgtEl>
                                          <p:spTgt spid="2">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2000" fill="hold"/>
                                        <p:tgtEl>
                                          <p:spTgt spid="2">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7" dur="2000"/>
                                        <p:tgtEl>
                                          <p:spTgt spid="2">
                                            <p:txEl>
                                              <p:pRg st="1" end="1"/>
                                            </p:txEl>
                                          </p:spTgt>
                                        </p:tgtEl>
                                      </p:cBhvr>
                                    </p:animEffect>
                                  </p:childTnLst>
                                </p:cTn>
                              </p:par>
                            </p:childTnLst>
                          </p:cTn>
                        </p:par>
                        <p:par>
                          <p:cTn id="18" fill="hold">
                            <p:stCondLst>
                              <p:cond delay="3000"/>
                            </p:stCondLst>
                            <p:childTnLst>
                              <p:par>
                                <p:cTn id="19" presetID="48" presetClass="entr" presetSubtype="0" accel="5000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2000" fill="hold"/>
                                        <p:tgtEl>
                                          <p:spTgt spid="2">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2000" fill="hold"/>
                                        <p:tgtEl>
                                          <p:spTgt spid="2">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24" dur="2000"/>
                                        <p:tgtEl>
                                          <p:spTgt spid="2">
                                            <p:txEl>
                                              <p:pRg st="2" end="2"/>
                                            </p:txEl>
                                          </p:spTgt>
                                        </p:tgtEl>
                                      </p:cBhvr>
                                    </p:animEffect>
                                  </p:childTnLst>
                                </p:cTn>
                              </p:par>
                            </p:childTnLst>
                          </p:cTn>
                        </p:par>
                        <p:par>
                          <p:cTn id="25" fill="hold">
                            <p:stCondLst>
                              <p:cond delay="5000"/>
                            </p:stCondLst>
                            <p:childTnLst>
                              <p:par>
                                <p:cTn id="26" presetID="48" presetClass="entr" presetSubtype="0" accel="50000"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2000" fill="hold"/>
                                        <p:tgtEl>
                                          <p:spTgt spid="2">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2000" fill="hold"/>
                                        <p:tgtEl>
                                          <p:spTgt spid="2">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31" dur="2000"/>
                                        <p:tgtEl>
                                          <p:spTgt spid="2">
                                            <p:txEl>
                                              <p:pRg st="3" end="3"/>
                                            </p:txEl>
                                          </p:spTgt>
                                        </p:tgtEl>
                                      </p:cBhvr>
                                    </p:animEffect>
                                  </p:childTnLst>
                                </p:cTn>
                              </p:par>
                            </p:childTnLst>
                          </p:cTn>
                        </p:par>
                        <p:par>
                          <p:cTn id="32" fill="hold">
                            <p:stCondLst>
                              <p:cond delay="7000"/>
                            </p:stCondLst>
                            <p:childTnLst>
                              <p:par>
                                <p:cTn id="33" presetID="48" presetClass="entr" presetSubtype="0" accel="5000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2000" fill="hold"/>
                                        <p:tgtEl>
                                          <p:spTgt spid="2">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2000" fill="hold"/>
                                        <p:tgtEl>
                                          <p:spTgt spid="2">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38" dur="2000"/>
                                        <p:tgtEl>
                                          <p:spTgt spid="2">
                                            <p:txEl>
                                              <p:pRg st="4" end="4"/>
                                            </p:txEl>
                                          </p:spTgt>
                                        </p:tgtEl>
                                      </p:cBhvr>
                                    </p:animEffect>
                                  </p:childTnLst>
                                </p:cTn>
                              </p:par>
                            </p:childTnLst>
                          </p:cTn>
                        </p:par>
                        <p:par>
                          <p:cTn id="39" fill="hold">
                            <p:stCondLst>
                              <p:cond delay="9000"/>
                            </p:stCondLst>
                            <p:childTnLst>
                              <p:par>
                                <p:cTn id="40" presetID="48" presetClass="entr" presetSubtype="0" accel="50000"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2000" fill="hold"/>
                                        <p:tgtEl>
                                          <p:spTgt spid="2">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2000" fill="hold"/>
                                        <p:tgtEl>
                                          <p:spTgt spid="2">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4"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45" dur="2000"/>
                                        <p:tgtEl>
                                          <p:spTgt spid="2">
                                            <p:txEl>
                                              <p:pRg st="5" end="5"/>
                                            </p:txEl>
                                          </p:spTgt>
                                        </p:tgtEl>
                                      </p:cBhvr>
                                    </p:animEffect>
                                  </p:childTnLst>
                                </p:cTn>
                              </p:par>
                            </p:childTnLst>
                          </p:cTn>
                        </p:par>
                        <p:par>
                          <p:cTn id="46" fill="hold">
                            <p:stCondLst>
                              <p:cond delay="11000"/>
                            </p:stCondLst>
                            <p:childTnLst>
                              <p:par>
                                <p:cTn id="47" presetID="48" presetClass="entr" presetSubtype="0" accel="50000" fill="hold" grpId="0" nodeType="after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2000" fill="hold"/>
                                        <p:tgtEl>
                                          <p:spTgt spid="2">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2000" fill="hold"/>
                                        <p:tgtEl>
                                          <p:spTgt spid="2">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20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52" dur="2000"/>
                                        <p:tgtEl>
                                          <p:spTgt spid="2">
                                            <p:txEl>
                                              <p:pRg st="6" end="6"/>
                                            </p:txEl>
                                          </p:spTgt>
                                        </p:tgtEl>
                                      </p:cBhvr>
                                    </p:animEffect>
                                  </p:childTnLst>
                                </p:cTn>
                              </p:par>
                            </p:childTnLst>
                          </p:cTn>
                        </p:par>
                        <p:par>
                          <p:cTn id="53" fill="hold">
                            <p:stCondLst>
                              <p:cond delay="13000"/>
                            </p:stCondLst>
                            <p:childTnLst>
                              <p:par>
                                <p:cTn id="54" presetID="48" presetClass="entr" presetSubtype="0" accel="50000" fill="hold" grpId="0" nodeType="after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2000" fill="hold"/>
                                        <p:tgtEl>
                                          <p:spTgt spid="2">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7" dur="2000" fill="hold"/>
                                        <p:tgtEl>
                                          <p:spTgt spid="2">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8" dur="2000" fill="hold"/>
                                        <p:tgtEl>
                                          <p:spTgt spid="2">
                                            <p:txEl>
                                              <p:pRg st="7" end="7"/>
                                            </p:txEl>
                                          </p:spTgt>
                                        </p:tgtEl>
                                        <p:attrNameLst>
                                          <p:attrName>ppt_y</p:attrName>
                                        </p:attrNameLst>
                                      </p:cBhvr>
                                      <p:tavLst>
                                        <p:tav tm="0">
                                          <p:val>
                                            <p:strVal val="#ppt_y"/>
                                          </p:val>
                                        </p:tav>
                                        <p:tav tm="100000">
                                          <p:val>
                                            <p:strVal val="#ppt_y"/>
                                          </p:val>
                                        </p:tav>
                                      </p:tavLst>
                                    </p:anim>
                                    <p:animEffect transition="in" filter="fade">
                                      <p:cBhvr>
                                        <p:cTn id="59"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85800"/>
            <a:ext cx="8229600" cy="1066800"/>
          </a:xfrm>
        </p:spPr>
        <p:txBody>
          <a:bodyPr/>
          <a:lstStyle/>
          <a:p>
            <a:pPr algn="r"/>
            <a:r>
              <a:rPr lang="en-US" b="0" dirty="0" smtClean="0">
                <a:solidFill>
                  <a:schemeClr val="tx2">
                    <a:lumMod val="50000"/>
                  </a:schemeClr>
                </a:solidFill>
              </a:rPr>
              <a:t>“How Welcoming Am I?” </a:t>
            </a:r>
            <a:endParaRPr lang="en-US" b="0" dirty="0">
              <a:solidFill>
                <a:schemeClr val="tx2">
                  <a:lumMod val="50000"/>
                </a:schemeClr>
              </a:solidFill>
            </a:endParaRPr>
          </a:p>
        </p:txBody>
      </p:sp>
      <p:sp>
        <p:nvSpPr>
          <p:cNvPr id="8" name="Content Placeholder 7"/>
          <p:cNvSpPr>
            <a:spLocks noGrp="1"/>
          </p:cNvSpPr>
          <p:nvPr>
            <p:ph idx="1"/>
          </p:nvPr>
        </p:nvSpPr>
        <p:spPr>
          <a:xfrm>
            <a:off x="1447800" y="1905000"/>
            <a:ext cx="7239000" cy="4102291"/>
          </a:xfrm>
        </p:spPr>
        <p:txBody>
          <a:bodyPr>
            <a:normAutofit/>
          </a:bodyPr>
          <a:lstStyle/>
          <a:p>
            <a:pPr algn="r"/>
            <a:r>
              <a:rPr lang="en-US" sz="2800" dirty="0" smtClean="0">
                <a:solidFill>
                  <a:schemeClr val="accent3">
                    <a:lumMod val="50000"/>
                  </a:schemeClr>
                </a:solidFill>
              </a:rPr>
              <a:t>A strength you have for hospitality</a:t>
            </a:r>
            <a:endParaRPr lang="en-US" sz="2800" dirty="0" smtClean="0"/>
          </a:p>
          <a:p>
            <a:pPr algn="ctr"/>
            <a:endParaRPr lang="en-US" sz="2800" dirty="0" smtClean="0"/>
          </a:p>
          <a:p>
            <a:pPr algn="ctr"/>
            <a:endParaRPr lang="en-US" sz="2800" dirty="0" smtClean="0"/>
          </a:p>
          <a:p>
            <a:pPr algn="ctr">
              <a:buNone/>
            </a:pPr>
            <a:endParaRPr lang="en-US" sz="2800" dirty="0" smtClean="0"/>
          </a:p>
          <a:p>
            <a:pPr algn="ctr">
              <a:buNone/>
            </a:pPr>
            <a:endParaRPr lang="en-US" sz="2800" dirty="0" smtClean="0"/>
          </a:p>
          <a:p>
            <a:r>
              <a:rPr lang="en-US" sz="2800" dirty="0" smtClean="0">
                <a:solidFill>
                  <a:schemeClr val="accent1">
                    <a:lumMod val="50000"/>
                  </a:schemeClr>
                </a:solidFill>
              </a:rPr>
              <a:t>An area you’d like to develop</a:t>
            </a:r>
          </a:p>
          <a:p>
            <a:endParaRPr lang="en-US" dirty="0"/>
          </a:p>
        </p:txBody>
      </p:sp>
      <p:pic>
        <p:nvPicPr>
          <p:cNvPr id="11266" name="Picture 2" descr="C:\Users\brudolph\AppData\Local\Microsoft\Windows\Temporary Internet Files\Content.IE5\BJNZQW21\MC900320648[1].wmf"/>
          <p:cNvPicPr>
            <a:picLocks noChangeAspect="1" noChangeArrowheads="1"/>
          </p:cNvPicPr>
          <p:nvPr/>
        </p:nvPicPr>
        <p:blipFill>
          <a:blip r:embed="rId3" cstate="print"/>
          <a:srcRect/>
          <a:stretch>
            <a:fillRect/>
          </a:stretch>
        </p:blipFill>
        <p:spPr bwMode="auto">
          <a:xfrm>
            <a:off x="6400800" y="3200400"/>
            <a:ext cx="2123531" cy="2438400"/>
          </a:xfrm>
          <a:prstGeom prst="rect">
            <a:avLst/>
          </a:prstGeom>
          <a:noFill/>
        </p:spPr>
      </p:pic>
      <p:pic>
        <p:nvPicPr>
          <p:cNvPr id="3074" name="Picture 2" descr="Image result for watering a plan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066800"/>
            <a:ext cx="1964666" cy="294352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1000"/>
                                        <p:tgtEl>
                                          <p:spTgt spid="8">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ox(out)">
                                      <p:cBhvr>
                                        <p:cTn id="10" dur="1000"/>
                                        <p:tgtEl>
                                          <p:spTgt spid="11266"/>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1000"/>
                                        <p:tgtEl>
                                          <p:spTgt spid="3074"/>
                                        </p:tgtEl>
                                      </p:cBhvr>
                                    </p:animEffect>
                                  </p:childTnLst>
                                </p:cTn>
                              </p:par>
                              <p:par>
                                <p:cTn id="15" presetID="4" presetClass="entr" presetSubtype="16"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ox(in)">
                                      <p:cBhvr>
                                        <p:cTn id="17"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81999" cy="1362075"/>
          </a:xfrm>
        </p:spPr>
        <p:txBody>
          <a:bodyPr/>
          <a:lstStyle/>
          <a:p>
            <a:pPr algn="ctr"/>
            <a:r>
              <a:rPr lang="en-US" dirty="0" smtClean="0">
                <a:solidFill>
                  <a:schemeClr val="accent2">
                    <a:lumMod val="50000"/>
                  </a:schemeClr>
                </a:solidFill>
              </a:rPr>
              <a:t>IV. A Spirituality of Hospitality</a:t>
            </a:r>
            <a:endParaRPr lang="en-US" dirty="0">
              <a:solidFill>
                <a:schemeClr val="accent2">
                  <a:lumMod val="50000"/>
                </a:schemeClr>
              </a:solidFill>
            </a:endParaRPr>
          </a:p>
        </p:txBody>
      </p:sp>
      <p:pic>
        <p:nvPicPr>
          <p:cNvPr id="69634" name="Picture 2" descr="Image result for spirituality"/>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1676400" y="2971800"/>
            <a:ext cx="6153150" cy="337091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33400"/>
            <a:ext cx="8229600" cy="1066800"/>
          </a:xfrm>
        </p:spPr>
        <p:txBody>
          <a:bodyPr>
            <a:normAutofit fontScale="90000"/>
          </a:bodyPr>
          <a:lstStyle/>
          <a:p>
            <a:r>
              <a:rPr lang="en-US" b="0" dirty="0" smtClean="0">
                <a:solidFill>
                  <a:schemeClr val="accent1">
                    <a:lumMod val="75000"/>
                  </a:schemeClr>
                </a:solidFill>
              </a:rPr>
              <a:t>Foundations:</a:t>
            </a:r>
            <a:r>
              <a:rPr lang="en-US" b="0" dirty="0" smtClean="0"/>
              <a:t/>
            </a:r>
            <a:br>
              <a:rPr lang="en-US" b="0" dirty="0" smtClean="0"/>
            </a:br>
            <a:r>
              <a:rPr lang="en-US" b="0" dirty="0" smtClean="0"/>
              <a:t>A. Seeing Christ in Others</a:t>
            </a:r>
            <a:endParaRPr lang="en-US" dirty="0"/>
          </a:p>
        </p:txBody>
      </p:sp>
      <p:sp>
        <p:nvSpPr>
          <p:cNvPr id="2" name="Content Placeholder 1"/>
          <p:cNvSpPr>
            <a:spLocks noGrp="1"/>
          </p:cNvSpPr>
          <p:nvPr>
            <p:ph idx="1"/>
          </p:nvPr>
        </p:nvSpPr>
        <p:spPr>
          <a:xfrm>
            <a:off x="304800" y="2133600"/>
            <a:ext cx="8382000" cy="4495800"/>
          </a:xfrm>
        </p:spPr>
        <p:txBody>
          <a:bodyPr>
            <a:normAutofit/>
          </a:bodyPr>
          <a:lstStyle/>
          <a:p>
            <a:pPr>
              <a:spcAft>
                <a:spcPts val="1200"/>
              </a:spcAft>
            </a:pPr>
            <a:r>
              <a:rPr lang="en-US" dirty="0" smtClean="0">
                <a:solidFill>
                  <a:schemeClr val="accent2">
                    <a:lumMod val="75000"/>
                  </a:schemeClr>
                </a:solidFill>
              </a:rPr>
              <a:t>“Very truly, I tell you, whoever receives one whom I send receives me; and whoever receives me receives the one who sent me.”  </a:t>
            </a:r>
            <a:r>
              <a:rPr lang="en-US" dirty="0" err="1" smtClean="0">
                <a:solidFill>
                  <a:schemeClr val="accent2">
                    <a:lumMod val="75000"/>
                  </a:schemeClr>
                </a:solidFill>
              </a:rPr>
              <a:t>Jn</a:t>
            </a:r>
            <a:r>
              <a:rPr lang="en-US" dirty="0" smtClean="0">
                <a:solidFill>
                  <a:schemeClr val="accent2">
                    <a:lumMod val="75000"/>
                  </a:schemeClr>
                </a:solidFill>
              </a:rPr>
              <a:t> 13:20 </a:t>
            </a:r>
          </a:p>
          <a:p>
            <a:pPr>
              <a:spcAft>
                <a:spcPts val="1200"/>
              </a:spcAft>
            </a:pPr>
            <a:endParaRPr lang="en-US" dirty="0" smtClean="0">
              <a:solidFill>
                <a:schemeClr val="accent2">
                  <a:lumMod val="75000"/>
                </a:schemeClr>
              </a:solidFill>
            </a:endParaRPr>
          </a:p>
          <a:p>
            <a:pPr>
              <a:spcBef>
                <a:spcPts val="0"/>
              </a:spcBef>
            </a:pPr>
            <a:r>
              <a:rPr lang="en-US" dirty="0" smtClean="0">
                <a:solidFill>
                  <a:schemeClr val="accent4">
                    <a:lumMod val="75000"/>
                  </a:schemeClr>
                </a:solidFill>
              </a:rPr>
              <a:t>“For where two or three</a:t>
            </a:r>
          </a:p>
          <a:p>
            <a:pPr>
              <a:spcBef>
                <a:spcPts val="0"/>
              </a:spcBef>
              <a:buNone/>
            </a:pPr>
            <a:r>
              <a:rPr lang="en-US" dirty="0" smtClean="0">
                <a:solidFill>
                  <a:schemeClr val="accent4">
                    <a:lumMod val="75000"/>
                  </a:schemeClr>
                </a:solidFill>
              </a:rPr>
              <a:t> 		are gathered in my name,</a:t>
            </a:r>
          </a:p>
          <a:p>
            <a:pPr>
              <a:spcBef>
                <a:spcPts val="0"/>
              </a:spcBef>
              <a:buNone/>
            </a:pPr>
            <a:r>
              <a:rPr lang="en-US" dirty="0" smtClean="0">
                <a:solidFill>
                  <a:schemeClr val="accent4">
                    <a:lumMod val="75000"/>
                  </a:schemeClr>
                </a:solidFill>
              </a:rPr>
              <a:t> 			I am there among them.”</a:t>
            </a:r>
          </a:p>
          <a:p>
            <a:pPr marL="0" lvl="0" indent="0">
              <a:buNone/>
            </a:pPr>
            <a:r>
              <a:rPr lang="en-US" i="1" dirty="0" smtClean="0">
                <a:solidFill>
                  <a:schemeClr val="accent4">
                    <a:lumMod val="75000"/>
                  </a:schemeClr>
                </a:solidFill>
              </a:rPr>
              <a:t>					</a:t>
            </a:r>
            <a:r>
              <a:rPr lang="en-US" dirty="0" smtClean="0">
                <a:solidFill>
                  <a:schemeClr val="accent4">
                    <a:lumMod val="75000"/>
                  </a:schemeClr>
                </a:solidFill>
              </a:rPr>
              <a:t>Mt 18:20</a:t>
            </a:r>
            <a:endParaRPr lang="en-US" dirty="0" smtClean="0">
              <a:solidFill>
                <a:schemeClr val="accent4">
                  <a:lumMod val="75000"/>
                </a:schemeClr>
              </a:solidFill>
              <a:sym typeface="Wingdings"/>
            </a:endParaRPr>
          </a:p>
          <a:p>
            <a:endParaRPr lang="en-US" dirty="0"/>
          </a:p>
        </p:txBody>
      </p:sp>
      <p:pic>
        <p:nvPicPr>
          <p:cNvPr id="9218" name="Picture 2" descr="Image result for teens talk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3733800"/>
            <a:ext cx="2743200" cy="181927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8" dur="1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15" dur="1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500"/>
                                        <p:tgtEl>
                                          <p:spTgt spid="2">
                                            <p:txEl>
                                              <p:pRg st="2" end="2"/>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p:cTn id="19" dur="1000" fill="hold"/>
                                        <p:tgtEl>
                                          <p:spTgt spid="9218"/>
                                        </p:tgtEl>
                                        <p:attrNameLst>
                                          <p:attrName>ppt_w</p:attrName>
                                        </p:attrNameLst>
                                      </p:cBhvr>
                                      <p:tavLst>
                                        <p:tav tm="0">
                                          <p:val>
                                            <p:strVal val="#ppt_w+.3"/>
                                          </p:val>
                                        </p:tav>
                                        <p:tav tm="100000">
                                          <p:val>
                                            <p:strVal val="#ppt_w"/>
                                          </p:val>
                                        </p:tav>
                                      </p:tavLst>
                                    </p:anim>
                                    <p:anim calcmode="lin" valueType="num">
                                      <p:cBhvr>
                                        <p:cTn id="20" dur="1000" fill="hold"/>
                                        <p:tgtEl>
                                          <p:spTgt spid="9218"/>
                                        </p:tgtEl>
                                        <p:attrNameLst>
                                          <p:attrName>ppt_h</p:attrName>
                                        </p:attrNameLst>
                                      </p:cBhvr>
                                      <p:tavLst>
                                        <p:tav tm="0">
                                          <p:val>
                                            <p:strVal val="#ppt_h"/>
                                          </p:val>
                                        </p:tav>
                                        <p:tav tm="100000">
                                          <p:val>
                                            <p:strVal val="#ppt_h"/>
                                          </p:val>
                                        </p:tav>
                                      </p:tavLst>
                                    </p:anim>
                                    <p:animEffect transition="in" filter="fade">
                                      <p:cBhvr>
                                        <p:cTn id="21" dur="1000"/>
                                        <p:tgtEl>
                                          <p:spTgt spid="9218"/>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1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26" dur="1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7" dur="1500"/>
                                        <p:tgtEl>
                                          <p:spTgt spid="2">
                                            <p:txEl>
                                              <p:pRg st="3" end="3"/>
                                            </p:txEl>
                                          </p:spTgt>
                                        </p:tgtEl>
                                      </p:cBhvr>
                                    </p:animEffect>
                                  </p:childTnLst>
                                </p:cTn>
                              </p:par>
                            </p:childTnLst>
                          </p:cTn>
                        </p:par>
                        <p:par>
                          <p:cTn id="28" fill="hold">
                            <p:stCondLst>
                              <p:cond delay="3000"/>
                            </p:stCondLst>
                            <p:childTnLst>
                              <p:par>
                                <p:cTn id="29" presetID="50" presetClass="entr" presetSubtype="0" decel="10000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1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32" dur="1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3" dur="1500"/>
                                        <p:tgtEl>
                                          <p:spTgt spid="2">
                                            <p:txEl>
                                              <p:pRg st="4" end="4"/>
                                            </p:txEl>
                                          </p:spTgt>
                                        </p:tgtEl>
                                      </p:cBhvr>
                                    </p:animEffect>
                                  </p:childTnLst>
                                </p:cTn>
                              </p:par>
                            </p:childTnLst>
                          </p:cTn>
                        </p:par>
                        <p:par>
                          <p:cTn id="34" fill="hold">
                            <p:stCondLst>
                              <p:cond delay="4500"/>
                            </p:stCondLst>
                            <p:childTnLst>
                              <p:par>
                                <p:cTn id="35" presetID="50" presetClass="entr" presetSubtype="0" decel="10000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p:cTn id="37" dur="1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38" dur="1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9" dur="1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8229600" cy="1066800"/>
          </a:xfrm>
        </p:spPr>
        <p:txBody>
          <a:bodyPr>
            <a:normAutofit fontScale="90000"/>
          </a:bodyPr>
          <a:lstStyle/>
          <a:p>
            <a:r>
              <a:rPr lang="en-US" b="0" dirty="0" smtClean="0">
                <a:solidFill>
                  <a:schemeClr val="accent1">
                    <a:lumMod val="75000"/>
                  </a:schemeClr>
                </a:solidFill>
              </a:rPr>
              <a:t>Foundations:</a:t>
            </a:r>
            <a:r>
              <a:rPr lang="en-US" b="0" dirty="0" smtClean="0"/>
              <a:t/>
            </a:r>
            <a:br>
              <a:rPr lang="en-US" b="0" dirty="0" smtClean="0"/>
            </a:br>
            <a:r>
              <a:rPr lang="en-US" b="0" dirty="0" smtClean="0"/>
              <a:t>A. Seeing Christ in Others</a:t>
            </a:r>
            <a:endParaRPr lang="en-US" b="0" dirty="0"/>
          </a:p>
        </p:txBody>
      </p:sp>
      <p:sp>
        <p:nvSpPr>
          <p:cNvPr id="7" name="Content Placeholder 6"/>
          <p:cNvSpPr>
            <a:spLocks noGrp="1"/>
          </p:cNvSpPr>
          <p:nvPr>
            <p:ph sz="half" idx="1"/>
          </p:nvPr>
        </p:nvSpPr>
        <p:spPr/>
        <p:txBody>
          <a:bodyPr>
            <a:normAutofit fontScale="92500"/>
          </a:bodyPr>
          <a:lstStyle/>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p>
          <a:p>
            <a:pPr marL="0" lvl="0" indent="0">
              <a:buNone/>
            </a:pPr>
            <a:endParaRPr lang="en-US" dirty="0" smtClean="0">
              <a:solidFill>
                <a:schemeClr val="accent1">
                  <a:lumMod val="50000"/>
                </a:schemeClr>
              </a:solidFill>
            </a:endParaRPr>
          </a:p>
        </p:txBody>
      </p:sp>
      <p:sp>
        <p:nvSpPr>
          <p:cNvPr id="9" name="Text Placeholder 5"/>
          <p:cNvSpPr>
            <a:spLocks noGrp="1"/>
          </p:cNvSpPr>
          <p:nvPr>
            <p:ph sz="half" idx="2"/>
          </p:nvPr>
        </p:nvSpPr>
        <p:spPr>
          <a:xfrm>
            <a:off x="4724400" y="2133600"/>
            <a:ext cx="4038600" cy="4525963"/>
          </a:xfrm>
        </p:spPr>
        <p:txBody>
          <a:bodyPr>
            <a:normAutofit fontScale="92500"/>
          </a:bodyPr>
          <a:lstStyle/>
          <a:p>
            <a:pPr marL="0" lvl="0" indent="0" algn="ctr">
              <a:buNone/>
            </a:pPr>
            <a:r>
              <a:rPr lang="en-US" sz="3600" dirty="0" smtClean="0">
                <a:solidFill>
                  <a:schemeClr val="accent5">
                    <a:lumMod val="50000"/>
                  </a:schemeClr>
                </a:solidFill>
              </a:rPr>
              <a:t>All guests who present themselves are to be welcomed as Christ, for he himself will say: I was a stranger and you welcomed me (Mt 25:35). </a:t>
            </a:r>
          </a:p>
          <a:p>
            <a:pPr lvl="0" algn="r">
              <a:buNone/>
            </a:pPr>
            <a:r>
              <a:rPr lang="en-US" sz="1800" i="1" dirty="0" smtClean="0">
                <a:solidFill>
                  <a:schemeClr val="accent5">
                    <a:lumMod val="50000"/>
                  </a:schemeClr>
                </a:solidFill>
              </a:rPr>
              <a:t>-Rule of St. Benedict</a:t>
            </a:r>
            <a:endParaRPr lang="en-US" sz="1800" dirty="0" smtClean="0">
              <a:solidFill>
                <a:schemeClr val="accent5">
                  <a:lumMod val="50000"/>
                </a:schemeClr>
              </a:solidFill>
            </a:endParaRPr>
          </a:p>
          <a:p>
            <a:pPr>
              <a:buNone/>
            </a:pPr>
            <a:endParaRPr lang="en-US" dirty="0"/>
          </a:p>
        </p:txBody>
      </p:sp>
      <p:pic>
        <p:nvPicPr>
          <p:cNvPr id="1026" name="Picture 2" descr="Image result for Medieval Christian Pilgrim at monastery do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362200"/>
            <a:ext cx="4027662" cy="37338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500"/>
                                        <p:tgtEl>
                                          <p:spTgt spid="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blinds(horizontal)">
                                      <p:cBhvr>
                                        <p:cTn id="10" dur="1500"/>
                                        <p:tgtEl>
                                          <p:spTgt spid="9">
                                            <p:txEl>
                                              <p:pRg st="1" end="1"/>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linds(vertical)">
                                      <p:cBhvr>
                                        <p:cTn id="13" dur="1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229600" cy="1066800"/>
          </a:xfrm>
        </p:spPr>
        <p:txBody>
          <a:bodyPr>
            <a:normAutofit fontScale="90000"/>
          </a:bodyPr>
          <a:lstStyle/>
          <a:p>
            <a:r>
              <a:rPr lang="en-US" dirty="0" smtClean="0"/>
              <a:t>Foundations:</a:t>
            </a:r>
            <a:br>
              <a:rPr lang="en-US" dirty="0" smtClean="0"/>
            </a:br>
            <a:r>
              <a:rPr lang="en-US" dirty="0" smtClean="0"/>
              <a:t>B. Being Christ for Others</a:t>
            </a:r>
            <a:endParaRPr lang="en-US" dirty="0"/>
          </a:p>
        </p:txBody>
      </p:sp>
      <p:sp>
        <p:nvSpPr>
          <p:cNvPr id="2" name="Content Placeholder 1"/>
          <p:cNvSpPr>
            <a:spLocks noGrp="1"/>
          </p:cNvSpPr>
          <p:nvPr>
            <p:ph idx="1"/>
          </p:nvPr>
        </p:nvSpPr>
        <p:spPr>
          <a:xfrm>
            <a:off x="2514600" y="2133600"/>
            <a:ext cx="6172200" cy="3873691"/>
          </a:xfrm>
        </p:spPr>
        <p:txBody>
          <a:bodyPr/>
          <a:lstStyle/>
          <a:p>
            <a:pPr>
              <a:buNone/>
            </a:pPr>
            <a:r>
              <a:rPr lang="en-US" dirty="0" smtClean="0">
                <a:solidFill>
                  <a:schemeClr val="tx2">
                    <a:lumMod val="75000"/>
                  </a:schemeClr>
                </a:solidFill>
              </a:rPr>
              <a:t>“So if I, your Lord and Teacher, have washed your feet, you also ought to wash one another’s feet. For I have set you an example, that you also should do as I have done to you.” </a:t>
            </a:r>
          </a:p>
          <a:p>
            <a:pPr algn="r">
              <a:buNone/>
            </a:pPr>
            <a:r>
              <a:rPr lang="en-US" sz="1800" dirty="0" smtClean="0">
                <a:solidFill>
                  <a:schemeClr val="tx2">
                    <a:lumMod val="75000"/>
                  </a:schemeClr>
                </a:solidFill>
              </a:rPr>
              <a:t>-</a:t>
            </a:r>
            <a:r>
              <a:rPr lang="en-US" sz="1800" dirty="0" err="1" smtClean="0">
                <a:solidFill>
                  <a:schemeClr val="tx2">
                    <a:lumMod val="75000"/>
                  </a:schemeClr>
                </a:solidFill>
              </a:rPr>
              <a:t>Jn</a:t>
            </a:r>
            <a:r>
              <a:rPr lang="en-US" sz="1800" dirty="0" smtClean="0">
                <a:solidFill>
                  <a:schemeClr val="tx2">
                    <a:lumMod val="75000"/>
                  </a:schemeClr>
                </a:solidFill>
              </a:rPr>
              <a:t> 13: 14-15</a:t>
            </a:r>
          </a:p>
          <a:p>
            <a:endParaRPr lang="en-US" dirty="0"/>
          </a:p>
        </p:txBody>
      </p:sp>
      <p:pic>
        <p:nvPicPr>
          <p:cNvPr id="4" name="Picture 4" descr="C:\Users\brudolph\AppData\Local\Microsoft\Windows\Temporary Internet Files\Content.IE5\EX72HAIJ\maundythursday02[1].gif"/>
          <p:cNvPicPr>
            <a:picLocks noChangeAspect="1" noChangeArrowheads="1"/>
          </p:cNvPicPr>
          <p:nvPr/>
        </p:nvPicPr>
        <p:blipFill>
          <a:blip r:embed="rId3" cstate="print"/>
          <a:srcRect/>
          <a:stretch>
            <a:fillRect/>
          </a:stretch>
        </p:blipFill>
        <p:spPr bwMode="auto">
          <a:xfrm flipH="1">
            <a:off x="304800" y="3048000"/>
            <a:ext cx="3124200" cy="3651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2000"/>
                                        <p:tgtEl>
                                          <p:spTgt spid="2">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000" fill="hold"/>
                                        <p:tgtEl>
                                          <p:spTgt spid="4"/>
                                        </p:tgtEl>
                                        <p:attrNameLst>
                                          <p:attrName>ppt_x</p:attrName>
                                        </p:attrNameLst>
                                      </p:cBhvr>
                                      <p:tavLst>
                                        <p:tav tm="0">
                                          <p:val>
                                            <p:strVal val="#ppt_x-.2"/>
                                          </p:val>
                                        </p:tav>
                                        <p:tav tm="100000">
                                          <p:val>
                                            <p:strVal val="#ppt_x"/>
                                          </p:val>
                                        </p:tav>
                                      </p:tavLst>
                                    </p:anim>
                                    <p:anim calcmode="lin" valueType="num">
                                      <p:cBhvr>
                                        <p:cTn id="1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rudolph\AppData\Local\Microsoft\Windows\Temporary Internet Files\Content.IE5\5JBF13GG\MP900422532[1].jpg"/>
          <p:cNvPicPr>
            <a:picLocks noChangeAspect="1" noChangeArrowheads="1"/>
          </p:cNvPicPr>
          <p:nvPr/>
        </p:nvPicPr>
        <p:blipFill>
          <a:blip r:embed="rId3" cstate="print"/>
          <a:srcRect/>
          <a:stretch>
            <a:fillRect/>
          </a:stretch>
        </p:blipFill>
        <p:spPr bwMode="auto">
          <a:xfrm flipH="1">
            <a:off x="228600" y="4953000"/>
            <a:ext cx="2438400" cy="1905000"/>
          </a:xfrm>
          <a:prstGeom prst="rect">
            <a:avLst/>
          </a:prstGeom>
          <a:noFill/>
          <a:scene3d>
            <a:camera prst="orthographicFront">
              <a:rot lat="0" lon="10800000" rev="0"/>
            </a:camera>
            <a:lightRig rig="threePt" dir="t"/>
          </a:scene3d>
        </p:spPr>
      </p:pic>
      <p:sp>
        <p:nvSpPr>
          <p:cNvPr id="3" name="Title 2"/>
          <p:cNvSpPr>
            <a:spLocks noGrp="1"/>
          </p:cNvSpPr>
          <p:nvPr>
            <p:ph type="title"/>
          </p:nvPr>
        </p:nvSpPr>
        <p:spPr>
          <a:xfrm>
            <a:off x="228600" y="533400"/>
            <a:ext cx="5638800" cy="1173162"/>
          </a:xfrm>
        </p:spPr>
        <p:txBody>
          <a:bodyPr>
            <a:normAutofit fontScale="90000"/>
          </a:bodyPr>
          <a:lstStyle/>
          <a:p>
            <a:r>
              <a:rPr lang="en-US" b="0" dirty="0" smtClean="0">
                <a:solidFill>
                  <a:schemeClr val="accent1">
                    <a:lumMod val="75000"/>
                  </a:schemeClr>
                </a:solidFill>
              </a:rPr>
              <a:t>Foundations:</a:t>
            </a:r>
            <a:r>
              <a:rPr lang="en-US" b="0" dirty="0" smtClean="0"/>
              <a:t/>
            </a:r>
            <a:br>
              <a:rPr lang="en-US" b="0" dirty="0" smtClean="0"/>
            </a:br>
            <a:r>
              <a:rPr lang="en-US" dirty="0" smtClean="0"/>
              <a:t>B. </a:t>
            </a:r>
            <a:r>
              <a:rPr lang="en-US" b="0" dirty="0" smtClean="0"/>
              <a:t>Being Christ for Others</a:t>
            </a:r>
            <a:endParaRPr lang="en-US" b="0" dirty="0"/>
          </a:p>
        </p:txBody>
      </p:sp>
      <p:sp>
        <p:nvSpPr>
          <p:cNvPr id="2" name="Content Placeholder 1"/>
          <p:cNvSpPr>
            <a:spLocks noGrp="1"/>
          </p:cNvSpPr>
          <p:nvPr>
            <p:ph idx="1"/>
          </p:nvPr>
        </p:nvSpPr>
        <p:spPr>
          <a:xfrm>
            <a:off x="685800" y="1981200"/>
            <a:ext cx="8458200" cy="4572000"/>
          </a:xfrm>
        </p:spPr>
        <p:txBody>
          <a:bodyPr>
            <a:noAutofit/>
          </a:bodyPr>
          <a:lstStyle/>
          <a:p>
            <a:pPr>
              <a:buNone/>
            </a:pPr>
            <a:r>
              <a:rPr lang="en-US" sz="2600" dirty="0" smtClean="0">
                <a:solidFill>
                  <a:schemeClr val="accent6">
                    <a:lumMod val="75000"/>
                  </a:schemeClr>
                </a:solidFill>
              </a:rPr>
              <a:t>Christ has no body but yours,</a:t>
            </a:r>
            <a:br>
              <a:rPr lang="en-US" sz="2600" dirty="0" smtClean="0">
                <a:solidFill>
                  <a:schemeClr val="accent6">
                    <a:lumMod val="75000"/>
                  </a:schemeClr>
                </a:solidFill>
              </a:rPr>
            </a:br>
            <a:r>
              <a:rPr lang="en-US" sz="2600" dirty="0" smtClean="0">
                <a:solidFill>
                  <a:schemeClr val="accent6">
                    <a:lumMod val="75000"/>
                  </a:schemeClr>
                </a:solidFill>
              </a:rPr>
              <a:t>	No hands, no feet on earth but yours,</a:t>
            </a:r>
          </a:p>
          <a:p>
            <a:pPr>
              <a:buNone/>
            </a:pPr>
            <a:r>
              <a:rPr lang="en-US" sz="2600" dirty="0" smtClean="0">
                <a:solidFill>
                  <a:schemeClr val="accent2">
                    <a:lumMod val="75000"/>
                  </a:schemeClr>
                </a:solidFill>
              </a:rPr>
              <a:t>Yours are the eyes with which he looks</a:t>
            </a:r>
            <a:br>
              <a:rPr lang="en-US" sz="2600" dirty="0" smtClean="0">
                <a:solidFill>
                  <a:schemeClr val="accent2">
                    <a:lumMod val="75000"/>
                  </a:schemeClr>
                </a:solidFill>
              </a:rPr>
            </a:br>
            <a:r>
              <a:rPr lang="en-US" sz="2600" dirty="0" smtClean="0">
                <a:solidFill>
                  <a:schemeClr val="accent2">
                    <a:lumMod val="75000"/>
                  </a:schemeClr>
                </a:solidFill>
              </a:rPr>
              <a:t>	compassion on this world,</a:t>
            </a:r>
          </a:p>
          <a:p>
            <a:pPr>
              <a:buNone/>
            </a:pPr>
            <a:r>
              <a:rPr lang="en-US" sz="2600" dirty="0" smtClean="0">
                <a:solidFill>
                  <a:schemeClr val="accent3">
                    <a:lumMod val="75000"/>
                  </a:schemeClr>
                </a:solidFill>
              </a:rPr>
              <a:t>Yours are the feet with which he walks to do good,</a:t>
            </a:r>
          </a:p>
          <a:p>
            <a:pPr>
              <a:buNone/>
            </a:pPr>
            <a:r>
              <a:rPr lang="en-US" sz="2600" dirty="0" smtClean="0">
                <a:solidFill>
                  <a:schemeClr val="tx2">
                    <a:lumMod val="75000"/>
                  </a:schemeClr>
                </a:solidFill>
              </a:rPr>
              <a:t>Yours are the hands, w/ which he blesses all the world.</a:t>
            </a:r>
          </a:p>
          <a:p>
            <a:pPr>
              <a:buNone/>
            </a:pPr>
            <a:r>
              <a:rPr lang="en-US" sz="2600" dirty="0" smtClean="0">
                <a:solidFill>
                  <a:schemeClr val="accent2">
                    <a:lumMod val="75000"/>
                  </a:schemeClr>
                </a:solidFill>
              </a:rPr>
              <a:t>Yours are the hands, yours are the feet,</a:t>
            </a:r>
            <a:br>
              <a:rPr lang="en-US" sz="2600" dirty="0" smtClean="0">
                <a:solidFill>
                  <a:schemeClr val="accent2">
                    <a:lumMod val="75000"/>
                  </a:schemeClr>
                </a:solidFill>
              </a:rPr>
            </a:br>
            <a:r>
              <a:rPr lang="en-US" sz="2600" dirty="0" smtClean="0">
                <a:solidFill>
                  <a:schemeClr val="accent2">
                    <a:lumMod val="75000"/>
                  </a:schemeClr>
                </a:solidFill>
              </a:rPr>
              <a:t>	Yours are the eyes, you are his body.</a:t>
            </a:r>
          </a:p>
          <a:p>
            <a:pPr lvl="0">
              <a:buNone/>
            </a:pPr>
            <a:r>
              <a:rPr lang="en-US" sz="2600" dirty="0" smtClean="0">
                <a:solidFill>
                  <a:schemeClr val="accent6">
                    <a:lumMod val="75000"/>
                  </a:schemeClr>
                </a:solidFill>
              </a:rPr>
              <a:t>			Christ has no body now but yours.</a:t>
            </a:r>
            <a:r>
              <a:rPr lang="en-US" sz="2600" dirty="0" smtClean="0"/>
              <a:t> 				</a:t>
            </a:r>
            <a:r>
              <a:rPr lang="en-US" sz="2600" dirty="0" smtClean="0">
                <a:solidFill>
                  <a:schemeClr val="tx2">
                    <a:lumMod val="75000"/>
                  </a:schemeClr>
                </a:solidFill>
              </a:rPr>
              <a:t>                                                    </a:t>
            </a:r>
            <a:r>
              <a:rPr lang="en-US" sz="1800" dirty="0" smtClean="0">
                <a:solidFill>
                  <a:schemeClr val="tx2">
                    <a:lumMod val="75000"/>
                  </a:schemeClr>
                </a:solidFill>
              </a:rPr>
              <a:t>-St. Teresa of Avila</a:t>
            </a:r>
          </a:p>
          <a:p>
            <a:pPr>
              <a:buNone/>
            </a:pPr>
            <a:endParaRPr lang="en-US" sz="2400" dirty="0" smtClean="0"/>
          </a:p>
        </p:txBody>
      </p:sp>
      <p:pic>
        <p:nvPicPr>
          <p:cNvPr id="1026" name="Picture 2" descr="C:\Users\brudolph\AppData\Local\Microsoft\Windows\Temporary Internet Files\Content.IE5\BJNZQW21\MP900409654[2].jpg"/>
          <p:cNvPicPr>
            <a:picLocks noChangeAspect="1" noChangeArrowheads="1"/>
          </p:cNvPicPr>
          <p:nvPr/>
        </p:nvPicPr>
        <p:blipFill>
          <a:blip r:embed="rId4" cstate="print"/>
          <a:srcRect/>
          <a:stretch>
            <a:fillRect/>
          </a:stretch>
        </p:blipFill>
        <p:spPr bwMode="auto">
          <a:xfrm>
            <a:off x="6477000" y="838200"/>
            <a:ext cx="2057400" cy="13726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
                                            <p:txEl>
                                              <p:pRg st="0" end="0"/>
                                            </p:txEl>
                                          </p:spTgt>
                                        </p:tgtEl>
                                      </p:cBhvr>
                                    </p:animEffect>
                                  </p:childTnLst>
                                </p:cTn>
                              </p:par>
                            </p:childTnLst>
                          </p:cTn>
                        </p:par>
                        <p:par>
                          <p:cTn id="12" fill="hold">
                            <p:stCondLst>
                              <p:cond delay="2000"/>
                            </p:stCondLst>
                            <p:childTnLst>
                              <p:par>
                                <p:cTn id="13" presetID="54" presetClass="entr" presetSubtype="0" accel="100000"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20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7" dur="20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8" dur="20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19" dur="2000"/>
                                        <p:tgtEl>
                                          <p:spTgt spid="2">
                                            <p:txEl>
                                              <p:pRg st="1" end="1"/>
                                            </p:txEl>
                                          </p:spTgt>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54" presetClass="entr" presetSubtype="0" accel="10000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20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30" dur="2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1" dur="2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32" dur="20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33" dur="2000"/>
                                        <p:tgtEl>
                                          <p:spTgt spid="2">
                                            <p:txEl>
                                              <p:pRg st="2" end="2"/>
                                            </p:txEl>
                                          </p:spTgt>
                                        </p:tgtEl>
                                      </p:cBhvr>
                                    </p:animEffect>
                                  </p:childTnLst>
                                </p:cTn>
                              </p:par>
                            </p:childTnLst>
                          </p:cTn>
                        </p:par>
                        <p:par>
                          <p:cTn id="34" fill="hold">
                            <p:stCondLst>
                              <p:cond delay="7000"/>
                            </p:stCondLst>
                            <p:childTnLst>
                              <p:par>
                                <p:cTn id="35" presetID="54" presetClass="entr" presetSubtype="0" accel="100000" fill="hold" nodeType="after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p:cTn id="37" dur="2000" fill="hold"/>
                                        <p:tgtEl>
                                          <p:spTgt spid="2">
                                            <p:txEl>
                                              <p:pRg st="3" end="3"/>
                                            </p:txEl>
                                          </p:spTgt>
                                        </p:tgtEl>
                                        <p:attrNameLst>
                                          <p:attrName>ppt_w</p:attrName>
                                        </p:attrNameLst>
                                      </p:cBhvr>
                                      <p:tavLst>
                                        <p:tav tm="0">
                                          <p:val>
                                            <p:strVal val="#ppt_w*0.05"/>
                                          </p:val>
                                        </p:tav>
                                        <p:tav tm="100000">
                                          <p:val>
                                            <p:strVal val="#ppt_w"/>
                                          </p:val>
                                        </p:tav>
                                      </p:tavLst>
                                    </p:anim>
                                    <p:anim calcmode="lin" valueType="num">
                                      <p:cBhvr>
                                        <p:cTn id="38" dur="2000" fill="hold"/>
                                        <p:tgtEl>
                                          <p:spTgt spid="2">
                                            <p:txEl>
                                              <p:pRg st="3" end="3"/>
                                            </p:txEl>
                                          </p:spTgt>
                                        </p:tgtEl>
                                        <p:attrNameLst>
                                          <p:attrName>ppt_h</p:attrName>
                                        </p:attrNameLst>
                                      </p:cBhvr>
                                      <p:tavLst>
                                        <p:tav tm="0">
                                          <p:val>
                                            <p:strVal val="#ppt_h"/>
                                          </p:val>
                                        </p:tav>
                                        <p:tav tm="100000">
                                          <p:val>
                                            <p:strVal val="#ppt_h"/>
                                          </p:val>
                                        </p:tav>
                                      </p:tavLst>
                                    </p:anim>
                                    <p:anim calcmode="lin" valueType="num">
                                      <p:cBhvr>
                                        <p:cTn id="39" dur="2000" fill="hold"/>
                                        <p:tgtEl>
                                          <p:spTgt spid="2">
                                            <p:txEl>
                                              <p:pRg st="3" end="3"/>
                                            </p:txEl>
                                          </p:spTgt>
                                        </p:tgtEl>
                                        <p:attrNameLst>
                                          <p:attrName>ppt_x</p:attrName>
                                        </p:attrNameLst>
                                      </p:cBhvr>
                                      <p:tavLst>
                                        <p:tav tm="0">
                                          <p:val>
                                            <p:strVal val="#ppt_x-.2"/>
                                          </p:val>
                                        </p:tav>
                                        <p:tav tm="100000">
                                          <p:val>
                                            <p:strVal val="#ppt_x"/>
                                          </p:val>
                                        </p:tav>
                                      </p:tavLst>
                                    </p:anim>
                                    <p:anim calcmode="lin" valueType="num">
                                      <p:cBhvr>
                                        <p:cTn id="40" dur="2000" fill="hold"/>
                                        <p:tgtEl>
                                          <p:spTgt spid="2">
                                            <p:txEl>
                                              <p:pRg st="3" end="3"/>
                                            </p:txEl>
                                          </p:spTgt>
                                        </p:tgtEl>
                                        <p:attrNameLst>
                                          <p:attrName>ppt_y</p:attrName>
                                        </p:attrNameLst>
                                      </p:cBhvr>
                                      <p:tavLst>
                                        <p:tav tm="0">
                                          <p:val>
                                            <p:strVal val="#ppt_y"/>
                                          </p:val>
                                        </p:tav>
                                        <p:tav tm="100000">
                                          <p:val>
                                            <p:strVal val="#ppt_y"/>
                                          </p:val>
                                        </p:tav>
                                      </p:tavLst>
                                    </p:anim>
                                    <p:animEffect transition="in" filter="fade">
                                      <p:cBhvr>
                                        <p:cTn id="41" dur="2000"/>
                                        <p:tgtEl>
                                          <p:spTgt spid="2">
                                            <p:txEl>
                                              <p:pRg st="3" end="3"/>
                                            </p:txEl>
                                          </p:spTgt>
                                        </p:tgtEl>
                                      </p:cBhvr>
                                    </p:animEffect>
                                  </p:childTnLst>
                                </p:cTn>
                              </p:par>
                            </p:childTnLst>
                          </p:cTn>
                        </p:par>
                        <p:par>
                          <p:cTn id="42" fill="hold">
                            <p:stCondLst>
                              <p:cond delay="9000"/>
                            </p:stCondLst>
                            <p:childTnLst>
                              <p:par>
                                <p:cTn id="43" presetID="47"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par>
                          <p:cTn id="48" fill="hold">
                            <p:stCondLst>
                              <p:cond delay="10000"/>
                            </p:stCondLst>
                            <p:childTnLst>
                              <p:par>
                                <p:cTn id="49" presetID="54" presetClass="entr" presetSubtype="0" accel="100000" fill="hold" nodeType="after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p:cTn id="51" dur="2000" fill="hold"/>
                                        <p:tgtEl>
                                          <p:spTgt spid="2">
                                            <p:txEl>
                                              <p:pRg st="4" end="4"/>
                                            </p:txEl>
                                          </p:spTgt>
                                        </p:tgtEl>
                                        <p:attrNameLst>
                                          <p:attrName>ppt_w</p:attrName>
                                        </p:attrNameLst>
                                      </p:cBhvr>
                                      <p:tavLst>
                                        <p:tav tm="0">
                                          <p:val>
                                            <p:strVal val="#ppt_w*0.05"/>
                                          </p:val>
                                        </p:tav>
                                        <p:tav tm="100000">
                                          <p:val>
                                            <p:strVal val="#ppt_w"/>
                                          </p:val>
                                        </p:tav>
                                      </p:tavLst>
                                    </p:anim>
                                    <p:anim calcmode="lin" valueType="num">
                                      <p:cBhvr>
                                        <p:cTn id="52" dur="2000" fill="hold"/>
                                        <p:tgtEl>
                                          <p:spTgt spid="2">
                                            <p:txEl>
                                              <p:pRg st="4" end="4"/>
                                            </p:txEl>
                                          </p:spTgt>
                                        </p:tgtEl>
                                        <p:attrNameLst>
                                          <p:attrName>ppt_h</p:attrName>
                                        </p:attrNameLst>
                                      </p:cBhvr>
                                      <p:tavLst>
                                        <p:tav tm="0">
                                          <p:val>
                                            <p:strVal val="#ppt_h"/>
                                          </p:val>
                                        </p:tav>
                                        <p:tav tm="100000">
                                          <p:val>
                                            <p:strVal val="#ppt_h"/>
                                          </p:val>
                                        </p:tav>
                                      </p:tavLst>
                                    </p:anim>
                                    <p:anim calcmode="lin" valueType="num">
                                      <p:cBhvr>
                                        <p:cTn id="53" dur="2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54" dur="2000" fill="hold"/>
                                        <p:tgtEl>
                                          <p:spTgt spid="2">
                                            <p:txEl>
                                              <p:pRg st="4" end="4"/>
                                            </p:txEl>
                                          </p:spTgt>
                                        </p:tgtEl>
                                        <p:attrNameLst>
                                          <p:attrName>ppt_y</p:attrName>
                                        </p:attrNameLst>
                                      </p:cBhvr>
                                      <p:tavLst>
                                        <p:tav tm="0">
                                          <p:val>
                                            <p:strVal val="#ppt_y"/>
                                          </p:val>
                                        </p:tav>
                                        <p:tav tm="100000">
                                          <p:val>
                                            <p:strVal val="#ppt_y"/>
                                          </p:val>
                                        </p:tav>
                                      </p:tavLst>
                                    </p:anim>
                                    <p:animEffect transition="in" filter="fade">
                                      <p:cBhvr>
                                        <p:cTn id="55" dur="2000"/>
                                        <p:tgtEl>
                                          <p:spTgt spid="2">
                                            <p:txEl>
                                              <p:pRg st="4" end="4"/>
                                            </p:txEl>
                                          </p:spTgt>
                                        </p:tgtEl>
                                      </p:cBhvr>
                                    </p:animEffect>
                                  </p:childTnLst>
                                </p:cTn>
                              </p:par>
                            </p:childTnLst>
                          </p:cTn>
                        </p:par>
                        <p:par>
                          <p:cTn id="56" fill="hold">
                            <p:stCondLst>
                              <p:cond delay="12000"/>
                            </p:stCondLst>
                            <p:childTnLst>
                              <p:par>
                                <p:cTn id="57" presetID="54" presetClass="entr" presetSubtype="0" accel="100000" fill="hold" nodeType="afterEffect">
                                  <p:stCondLst>
                                    <p:cond delay="0"/>
                                  </p:stCondLst>
                                  <p:childTnLst>
                                    <p:set>
                                      <p:cBhvr>
                                        <p:cTn id="58" dur="1" fill="hold">
                                          <p:stCondLst>
                                            <p:cond delay="0"/>
                                          </p:stCondLst>
                                        </p:cTn>
                                        <p:tgtEl>
                                          <p:spTgt spid="2">
                                            <p:txEl>
                                              <p:pRg st="5" end="5"/>
                                            </p:txEl>
                                          </p:spTgt>
                                        </p:tgtEl>
                                        <p:attrNameLst>
                                          <p:attrName>style.visibility</p:attrName>
                                        </p:attrNameLst>
                                      </p:cBhvr>
                                      <p:to>
                                        <p:strVal val="visible"/>
                                      </p:to>
                                    </p:set>
                                    <p:anim calcmode="lin" valueType="num">
                                      <p:cBhvr>
                                        <p:cTn id="59" dur="2000" fill="hold"/>
                                        <p:tgtEl>
                                          <p:spTgt spid="2">
                                            <p:txEl>
                                              <p:pRg st="5" end="5"/>
                                            </p:txEl>
                                          </p:spTgt>
                                        </p:tgtEl>
                                        <p:attrNameLst>
                                          <p:attrName>ppt_w</p:attrName>
                                        </p:attrNameLst>
                                      </p:cBhvr>
                                      <p:tavLst>
                                        <p:tav tm="0">
                                          <p:val>
                                            <p:strVal val="#ppt_w*0.05"/>
                                          </p:val>
                                        </p:tav>
                                        <p:tav tm="100000">
                                          <p:val>
                                            <p:strVal val="#ppt_w"/>
                                          </p:val>
                                        </p:tav>
                                      </p:tavLst>
                                    </p:anim>
                                    <p:anim calcmode="lin" valueType="num">
                                      <p:cBhvr>
                                        <p:cTn id="60" dur="2000" fill="hold"/>
                                        <p:tgtEl>
                                          <p:spTgt spid="2">
                                            <p:txEl>
                                              <p:pRg st="5" end="5"/>
                                            </p:txEl>
                                          </p:spTgt>
                                        </p:tgtEl>
                                        <p:attrNameLst>
                                          <p:attrName>ppt_h</p:attrName>
                                        </p:attrNameLst>
                                      </p:cBhvr>
                                      <p:tavLst>
                                        <p:tav tm="0">
                                          <p:val>
                                            <p:strVal val="#ppt_h"/>
                                          </p:val>
                                        </p:tav>
                                        <p:tav tm="100000">
                                          <p:val>
                                            <p:strVal val="#ppt_h"/>
                                          </p:val>
                                        </p:tav>
                                      </p:tavLst>
                                    </p:anim>
                                    <p:anim calcmode="lin" valueType="num">
                                      <p:cBhvr>
                                        <p:cTn id="61" dur="2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62" dur="2000" fill="hold"/>
                                        <p:tgtEl>
                                          <p:spTgt spid="2">
                                            <p:txEl>
                                              <p:pRg st="5" end="5"/>
                                            </p:txEl>
                                          </p:spTgt>
                                        </p:tgtEl>
                                        <p:attrNameLst>
                                          <p:attrName>ppt_y</p:attrName>
                                        </p:attrNameLst>
                                      </p:cBhvr>
                                      <p:tavLst>
                                        <p:tav tm="0">
                                          <p:val>
                                            <p:strVal val="#ppt_y"/>
                                          </p:val>
                                        </p:tav>
                                        <p:tav tm="100000">
                                          <p:val>
                                            <p:strVal val="#ppt_y"/>
                                          </p:val>
                                        </p:tav>
                                      </p:tavLst>
                                    </p:anim>
                                    <p:animEffect transition="in" filter="fade">
                                      <p:cBhvr>
                                        <p:cTn id="63"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962400" y="1752600"/>
            <a:ext cx="4971288" cy="4495800"/>
          </a:xfrm>
        </p:spPr>
        <p:txBody>
          <a:bodyPr>
            <a:normAutofit/>
          </a:bodyPr>
          <a:lstStyle/>
          <a:p>
            <a:pPr marL="0" lvl="0" indent="0">
              <a:buNone/>
            </a:pPr>
            <a:r>
              <a:rPr lang="en-US" sz="3600" dirty="0" smtClean="0">
                <a:solidFill>
                  <a:schemeClr val="accent6">
                    <a:lumMod val="75000"/>
                  </a:schemeClr>
                </a:solidFill>
              </a:rPr>
              <a:t>We greet Christ in one another long before we receive him in the sacrament of Communion. </a:t>
            </a:r>
          </a:p>
          <a:p>
            <a:pPr marL="0" lvl="0" indent="0" algn="r">
              <a:buNone/>
            </a:pPr>
            <a:r>
              <a:rPr lang="en-US" sz="1800" i="1" dirty="0" smtClean="0">
                <a:solidFill>
                  <a:schemeClr val="accent6">
                    <a:lumMod val="75000"/>
                  </a:schemeClr>
                </a:solidFill>
              </a:rPr>
              <a:t>-</a:t>
            </a:r>
            <a:r>
              <a:rPr lang="en-US" sz="1800" dirty="0" smtClean="0">
                <a:solidFill>
                  <a:schemeClr val="accent6">
                    <a:lumMod val="75000"/>
                  </a:schemeClr>
                </a:solidFill>
              </a:rPr>
              <a:t>Ferrell &amp; Turner</a:t>
            </a:r>
          </a:p>
        </p:txBody>
      </p:sp>
      <p:sp>
        <p:nvSpPr>
          <p:cNvPr id="8" name="Title 7"/>
          <p:cNvSpPr>
            <a:spLocks noGrp="1"/>
          </p:cNvSpPr>
          <p:nvPr>
            <p:ph type="title"/>
          </p:nvPr>
        </p:nvSpPr>
        <p:spPr>
          <a:xfrm>
            <a:off x="381000" y="609600"/>
            <a:ext cx="8229600" cy="1066800"/>
          </a:xfrm>
        </p:spPr>
        <p:txBody>
          <a:bodyPr/>
          <a:lstStyle/>
          <a:p>
            <a:r>
              <a:rPr lang="en-US" b="0" dirty="0" smtClean="0">
                <a:solidFill>
                  <a:schemeClr val="accent1">
                    <a:lumMod val="75000"/>
                  </a:schemeClr>
                </a:solidFill>
              </a:rPr>
              <a:t>Hospitality Evangelizes</a:t>
            </a:r>
            <a:endParaRPr lang="en-US" b="0" dirty="0">
              <a:solidFill>
                <a:schemeClr val="accent1">
                  <a:lumMod val="75000"/>
                </a:schemeClr>
              </a:solidFill>
            </a:endParaRPr>
          </a:p>
        </p:txBody>
      </p:sp>
      <p:sp>
        <p:nvSpPr>
          <p:cNvPr id="9" name="TextBox 8"/>
          <p:cNvSpPr txBox="1"/>
          <p:nvPr/>
        </p:nvSpPr>
        <p:spPr>
          <a:xfrm>
            <a:off x="304800" y="5562600"/>
            <a:ext cx="8610600" cy="584775"/>
          </a:xfrm>
          <a:prstGeom prst="rect">
            <a:avLst/>
          </a:prstGeom>
          <a:noFill/>
        </p:spPr>
        <p:txBody>
          <a:bodyPr wrap="square" rtlCol="0">
            <a:spAutoFit/>
          </a:bodyPr>
          <a:lstStyle/>
          <a:p>
            <a:pPr algn="ctr"/>
            <a:r>
              <a:rPr lang="en-US" sz="3200" dirty="0" smtClean="0">
                <a:solidFill>
                  <a:schemeClr val="accent2">
                    <a:lumMod val="50000"/>
                  </a:schemeClr>
                </a:solidFill>
              </a:rPr>
              <a:t>Those on the margins… and those in the pews</a:t>
            </a:r>
            <a:endParaRPr lang="en-US" sz="3200" dirty="0">
              <a:solidFill>
                <a:schemeClr val="accent2">
                  <a:lumMod val="50000"/>
                </a:schemeClr>
              </a:solidFill>
            </a:endParaRPr>
          </a:p>
        </p:txBody>
      </p:sp>
      <p:pic>
        <p:nvPicPr>
          <p:cNvPr id="19458" name="Picture 2" descr="Image result for coming full circle"/>
          <p:cNvPicPr>
            <a:picLocks noChangeAspect="1" noChangeArrowheads="1"/>
          </p:cNvPicPr>
          <p:nvPr/>
        </p:nvPicPr>
        <p:blipFill>
          <a:blip r:embed="rId3" cstate="print"/>
          <a:srcRect/>
          <a:stretch>
            <a:fillRect/>
          </a:stretch>
        </p:blipFill>
        <p:spPr bwMode="auto">
          <a:xfrm>
            <a:off x="226072" y="1828800"/>
            <a:ext cx="3447963"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 calcmode="lin" valueType="num">
                                      <p:cBhvr>
                                        <p:cTn id="15"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8" dur="1000" fill="hold"/>
                                        <p:tgtEl>
                                          <p:spTgt spid="1945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9458"/>
                                        </p:tgtEl>
                                      </p:cBhvr>
                                    </p:animEffect>
                                  </p:childTnLst>
                                </p:cTn>
                              </p:par>
                            </p:childTnLst>
                          </p:cTn>
                        </p:par>
                        <p:par>
                          <p:cTn id="23" fill="hold">
                            <p:stCondLst>
                              <p:cond delay="1000"/>
                            </p:stCondLst>
                            <p:childTnLst>
                              <p:par>
                                <p:cTn id="24" presetID="25"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8"/>
                                        </p:tgtEl>
                                      </p:cBhvr>
                                    </p:animEffect>
                                  </p:childTnLst>
                                </p:cTn>
                              </p:par>
                            </p:childTnLst>
                          </p:cTn>
                        </p:par>
                        <p:par>
                          <p:cTn id="34" fill="hold">
                            <p:stCondLst>
                              <p:cond delay="2000"/>
                            </p:stCondLst>
                            <p:childTnLst>
                              <p:par>
                                <p:cTn id="35" presetID="45" presetClass="entr" presetSubtype="0" fill="hold" grpId="0" nodeType="afterEffect">
                                  <p:stCondLst>
                                    <p:cond delay="1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II. Prayers and Songs</a:t>
            </a:r>
            <a:endParaRPr lang="en-US"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274638"/>
            <a:ext cx="8382000" cy="3306762"/>
          </a:xfrm>
        </p:spPr>
        <p:txBody>
          <a:bodyPr>
            <a:normAutofit/>
          </a:bodyPr>
          <a:lstStyle/>
          <a:p>
            <a:r>
              <a:rPr lang="en-US" sz="4800" b="0" dirty="0" smtClean="0">
                <a:solidFill>
                  <a:schemeClr val="tx2">
                    <a:lumMod val="75000"/>
                  </a:schemeClr>
                </a:solidFill>
              </a:rPr>
              <a:t>Mercy: </a:t>
            </a:r>
            <a:br>
              <a:rPr lang="en-US" sz="4800" b="0" dirty="0" smtClean="0">
                <a:solidFill>
                  <a:schemeClr val="tx2">
                    <a:lumMod val="75000"/>
                  </a:schemeClr>
                </a:solidFill>
              </a:rPr>
            </a:br>
            <a:r>
              <a:rPr lang="en-US" sz="4800" b="0" dirty="0" smtClean="0">
                <a:solidFill>
                  <a:schemeClr val="tx2">
                    <a:lumMod val="75000"/>
                  </a:schemeClr>
                </a:solidFill>
              </a:rPr>
              <a:t>Becoming the </a:t>
            </a:r>
            <a:br>
              <a:rPr lang="en-US" sz="4800" b="0" dirty="0" smtClean="0">
                <a:solidFill>
                  <a:schemeClr val="tx2">
                    <a:lumMod val="75000"/>
                  </a:schemeClr>
                </a:solidFill>
              </a:rPr>
            </a:br>
            <a:r>
              <a:rPr lang="en-US" sz="4800" b="0" dirty="0" smtClean="0">
                <a:solidFill>
                  <a:schemeClr val="tx2">
                    <a:lumMod val="75000"/>
                  </a:schemeClr>
                </a:solidFill>
              </a:rPr>
              <a:t>Welcoming </a:t>
            </a:r>
            <a:br>
              <a:rPr lang="en-US" sz="4800" b="0" dirty="0" smtClean="0">
                <a:solidFill>
                  <a:schemeClr val="tx2">
                    <a:lumMod val="75000"/>
                  </a:schemeClr>
                </a:solidFill>
              </a:rPr>
            </a:br>
            <a:r>
              <a:rPr lang="en-US" sz="4800" b="0" dirty="0" smtClean="0">
                <a:solidFill>
                  <a:schemeClr val="tx2">
                    <a:lumMod val="75000"/>
                  </a:schemeClr>
                </a:solidFill>
              </a:rPr>
              <a:t>Face of God</a:t>
            </a:r>
            <a:endParaRPr lang="en-US" sz="4800" b="0" dirty="0">
              <a:solidFill>
                <a:schemeClr val="tx2">
                  <a:lumMod val="75000"/>
                </a:schemeClr>
              </a:solidFill>
            </a:endParaRPr>
          </a:p>
        </p:txBody>
      </p:sp>
      <p:sp>
        <p:nvSpPr>
          <p:cNvPr id="8" name="Content Placeholder 7"/>
          <p:cNvSpPr>
            <a:spLocks noGrp="1"/>
          </p:cNvSpPr>
          <p:nvPr>
            <p:ph idx="1"/>
          </p:nvPr>
        </p:nvSpPr>
        <p:spPr>
          <a:xfrm>
            <a:off x="381000" y="3733800"/>
            <a:ext cx="8305800" cy="2971800"/>
          </a:xfrm>
        </p:spPr>
        <p:txBody>
          <a:bodyPr>
            <a:noAutofit/>
          </a:bodyPr>
          <a:lstStyle/>
          <a:p>
            <a:pPr lvl="0" algn="ctr">
              <a:buNone/>
            </a:pPr>
            <a:r>
              <a:rPr lang="en-US" u="sng" dirty="0" smtClean="0">
                <a:solidFill>
                  <a:schemeClr val="accent2">
                    <a:lumMod val="75000"/>
                  </a:schemeClr>
                </a:solidFill>
              </a:rPr>
              <a:t>EVERYONE is in need of God’s love.</a:t>
            </a:r>
          </a:p>
          <a:p>
            <a:pPr lvl="0"/>
            <a:r>
              <a:rPr lang="en-US" dirty="0" smtClean="0">
                <a:solidFill>
                  <a:schemeClr val="accent3">
                    <a:lumMod val="75000"/>
                  </a:schemeClr>
                </a:solidFill>
              </a:rPr>
              <a:t>“A church is a hospital for sinners, not a museum for saints.” </a:t>
            </a:r>
          </a:p>
          <a:p>
            <a:pPr lvl="0" algn="r">
              <a:buNone/>
            </a:pPr>
            <a:r>
              <a:rPr lang="en-US" sz="1800" dirty="0" smtClean="0">
                <a:solidFill>
                  <a:schemeClr val="accent3">
                    <a:lumMod val="75000"/>
                  </a:schemeClr>
                </a:solidFill>
              </a:rPr>
              <a:t>-Pauline Phillips</a:t>
            </a:r>
          </a:p>
          <a:p>
            <a:pPr lvl="0"/>
            <a:r>
              <a:rPr lang="en-US" dirty="0" smtClean="0">
                <a:solidFill>
                  <a:schemeClr val="accent1">
                    <a:lumMod val="75000"/>
                  </a:schemeClr>
                </a:solidFill>
              </a:rPr>
              <a:t>“The Church is always in need of reform.”</a:t>
            </a:r>
          </a:p>
        </p:txBody>
      </p:sp>
      <p:pic>
        <p:nvPicPr>
          <p:cNvPr id="2052" name="Picture 4" descr="Image result for Eros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838200"/>
            <a:ext cx="3610573" cy="23999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8">
                                            <p:txEl>
                                              <p:pRg st="1" end="1"/>
                                            </p:txEl>
                                          </p:spTgt>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32" dur="1000"/>
                                        <p:tgtEl>
                                          <p:spTgt spid="8">
                                            <p:txEl>
                                              <p:pRg st="3" end="3"/>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dissolve">
                                      <p:cBhvr>
                                        <p:cTn id="35" dur="1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2"/>
          </p:nvPr>
        </p:nvSpPr>
        <p:spPr>
          <a:xfrm>
            <a:off x="381000" y="533400"/>
            <a:ext cx="5029200" cy="762000"/>
          </a:xfrm>
        </p:spPr>
        <p:txBody>
          <a:bodyPr>
            <a:noAutofit/>
          </a:bodyPr>
          <a:lstStyle/>
          <a:p>
            <a:pPr algn="l"/>
            <a:r>
              <a:rPr lang="en-US" sz="4000" dirty="0" smtClean="0">
                <a:solidFill>
                  <a:schemeClr val="tx2"/>
                </a:solidFill>
                <a:latin typeface="+mj-lt"/>
              </a:rPr>
              <a:t>Personal Formation</a:t>
            </a:r>
            <a:endParaRPr lang="en-US" sz="4000" dirty="0">
              <a:solidFill>
                <a:schemeClr val="tx2"/>
              </a:solidFill>
              <a:latin typeface="+mj-lt"/>
            </a:endParaRPr>
          </a:p>
        </p:txBody>
      </p:sp>
      <p:sp>
        <p:nvSpPr>
          <p:cNvPr id="10" name="Content Placeholder 9"/>
          <p:cNvSpPr>
            <a:spLocks noGrp="1"/>
          </p:cNvSpPr>
          <p:nvPr>
            <p:ph sz="half" idx="1"/>
          </p:nvPr>
        </p:nvSpPr>
        <p:spPr>
          <a:xfrm>
            <a:off x="381000" y="1600200"/>
            <a:ext cx="4876800" cy="4953000"/>
          </a:xfrm>
        </p:spPr>
        <p:txBody>
          <a:bodyPr>
            <a:normAutofit fontScale="92500" lnSpcReduction="20000"/>
          </a:bodyPr>
          <a:lstStyle/>
          <a:p>
            <a:pPr marL="0" indent="0">
              <a:lnSpc>
                <a:spcPct val="110000"/>
              </a:lnSpc>
              <a:buNone/>
            </a:pPr>
            <a:r>
              <a:rPr lang="en-US" sz="4200" dirty="0" smtClean="0">
                <a:solidFill>
                  <a:schemeClr val="accent2">
                    <a:lumMod val="75000"/>
                  </a:schemeClr>
                </a:solidFill>
              </a:rPr>
              <a:t>After</a:t>
            </a:r>
            <a:r>
              <a:rPr lang="en-US" dirty="0" smtClean="0">
                <a:solidFill>
                  <a:schemeClr val="accent2">
                    <a:lumMod val="75000"/>
                  </a:schemeClr>
                </a:solidFill>
              </a:rPr>
              <a:t> Mass &amp; throughout the week, </a:t>
            </a:r>
            <a:r>
              <a:rPr lang="en-US" sz="3300" dirty="0" smtClean="0">
                <a:solidFill>
                  <a:schemeClr val="accent2">
                    <a:lumMod val="75000"/>
                  </a:schemeClr>
                </a:solidFill>
              </a:rPr>
              <a:t>strive to cultivate a hospitable heart.  </a:t>
            </a:r>
            <a:r>
              <a:rPr lang="en-US" sz="3300" dirty="0" smtClean="0">
                <a:solidFill>
                  <a:schemeClr val="accent1">
                    <a:lumMod val="75000"/>
                  </a:schemeClr>
                </a:solidFill>
              </a:rPr>
              <a:t>Work on the demeanor you will bring with you to church.  </a:t>
            </a:r>
            <a:r>
              <a:rPr lang="en-US" sz="3300" dirty="0" smtClean="0">
                <a:solidFill>
                  <a:schemeClr val="accent5">
                    <a:lumMod val="75000"/>
                  </a:schemeClr>
                </a:solidFill>
              </a:rPr>
              <a:t>This works both ways. Your service at church will also help you keep a kindly spirit at home and at work throughout the next week.</a:t>
            </a:r>
          </a:p>
          <a:p>
            <a:pPr algn="r">
              <a:spcBef>
                <a:spcPts val="600"/>
              </a:spcBef>
              <a:buNone/>
            </a:pPr>
            <a:r>
              <a:rPr lang="en-US" sz="1700" i="1" dirty="0" smtClean="0">
                <a:solidFill>
                  <a:srgbClr val="000000"/>
                </a:solidFill>
              </a:rPr>
              <a:t>-</a:t>
            </a:r>
            <a:r>
              <a:rPr lang="en-US" sz="1700" dirty="0" smtClean="0">
                <a:solidFill>
                  <a:srgbClr val="000000"/>
                </a:solidFill>
              </a:rPr>
              <a:t>Ferrell &amp; Turner</a:t>
            </a:r>
            <a:endParaRPr lang="en-US" sz="1700" dirty="0">
              <a:solidFill>
                <a:srgbClr val="000000"/>
              </a:solidFill>
            </a:endParaRPr>
          </a:p>
        </p:txBody>
      </p:sp>
      <p:pic>
        <p:nvPicPr>
          <p:cNvPr id="6147" name="Picture 3" descr="C:\Users\brudolph\AppData\Local\Microsoft\Windows\Temporary Internet Files\Content.IE5\Y536Z0WQ\MP900448490[1].jpg"/>
          <p:cNvPicPr>
            <a:picLocks noChangeAspect="1" noChangeArrowheads="1"/>
          </p:cNvPicPr>
          <p:nvPr/>
        </p:nvPicPr>
        <p:blipFill>
          <a:blip r:embed="rId3" cstate="print"/>
          <a:srcRect/>
          <a:stretch>
            <a:fillRect/>
          </a:stretch>
        </p:blipFill>
        <p:spPr bwMode="auto">
          <a:xfrm>
            <a:off x="5562600" y="762000"/>
            <a:ext cx="3200400" cy="556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900" decel="100000" fill="hold"/>
                                        <p:tgtEl>
                                          <p:spTgt spid="6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0"/>
            <a:ext cx="8229600" cy="1066800"/>
          </a:xfrm>
        </p:spPr>
        <p:txBody>
          <a:bodyPr>
            <a:normAutofit/>
          </a:bodyPr>
          <a:lstStyle/>
          <a:p>
            <a:r>
              <a:rPr lang="en-US" b="0" dirty="0" smtClean="0"/>
              <a:t>1.  Be welcoming</a:t>
            </a:r>
            <a:endParaRPr lang="en-US" b="0" dirty="0"/>
          </a:p>
        </p:txBody>
      </p:sp>
      <p:sp>
        <p:nvSpPr>
          <p:cNvPr id="6" name="Content Placeholder 5"/>
          <p:cNvSpPr>
            <a:spLocks noGrp="1"/>
          </p:cNvSpPr>
          <p:nvPr>
            <p:ph idx="1"/>
          </p:nvPr>
        </p:nvSpPr>
        <p:spPr>
          <a:xfrm>
            <a:off x="533400" y="2133600"/>
            <a:ext cx="8400288" cy="4114800"/>
          </a:xfrm>
        </p:spPr>
        <p:txBody>
          <a:bodyPr>
            <a:normAutofit lnSpcReduction="10000"/>
          </a:bodyPr>
          <a:lstStyle/>
          <a:p>
            <a:pPr lvl="0"/>
            <a:r>
              <a:rPr lang="en-US" sz="3200" dirty="0" smtClean="0">
                <a:solidFill>
                  <a:schemeClr val="accent2">
                    <a:lumMod val="75000"/>
                  </a:schemeClr>
                </a:solidFill>
              </a:rPr>
              <a:t>Say hello to everyone.</a:t>
            </a:r>
          </a:p>
          <a:p>
            <a:pPr lvl="0"/>
            <a:r>
              <a:rPr lang="en-US" sz="3200" dirty="0" smtClean="0">
                <a:solidFill>
                  <a:schemeClr val="accent4">
                    <a:lumMod val="75000"/>
                  </a:schemeClr>
                </a:solidFill>
              </a:rPr>
              <a:t>Don’t force yourself on others.  </a:t>
            </a:r>
          </a:p>
          <a:p>
            <a:pPr lvl="0"/>
            <a:r>
              <a:rPr lang="en-US" sz="3200" dirty="0" smtClean="0">
                <a:solidFill>
                  <a:schemeClr val="accent2">
                    <a:lumMod val="75000"/>
                  </a:schemeClr>
                </a:solidFill>
              </a:rPr>
              <a:t>Learn people’s names.</a:t>
            </a:r>
          </a:p>
          <a:p>
            <a:pPr lvl="0"/>
            <a:r>
              <a:rPr lang="en-US" sz="3200" dirty="0" smtClean="0">
                <a:solidFill>
                  <a:schemeClr val="accent4">
                    <a:lumMod val="75000"/>
                  </a:schemeClr>
                </a:solidFill>
              </a:rPr>
              <a:t>Learn from the way people welcome you.</a:t>
            </a:r>
          </a:p>
          <a:p>
            <a:pPr lvl="0">
              <a:spcAft>
                <a:spcPts val="1800"/>
              </a:spcAft>
            </a:pPr>
            <a:r>
              <a:rPr lang="en-US" sz="3200" dirty="0" smtClean="0">
                <a:solidFill>
                  <a:schemeClr val="accent2">
                    <a:lumMod val="75000"/>
                  </a:schemeClr>
                </a:solidFill>
              </a:rPr>
              <a:t>Be a good guest.</a:t>
            </a:r>
          </a:p>
          <a:p>
            <a:pPr lvl="0">
              <a:spcAft>
                <a:spcPts val="1800"/>
              </a:spcAft>
              <a:buNone/>
            </a:pPr>
            <a:endParaRPr lang="en-US" sz="3200" dirty="0" smtClean="0">
              <a:solidFill>
                <a:schemeClr val="accent2">
                  <a:lumMod val="75000"/>
                </a:schemeClr>
              </a:solidFill>
            </a:endParaRPr>
          </a:p>
          <a:p>
            <a:pPr marL="0" lvl="0" indent="0" algn="ctr">
              <a:buNone/>
            </a:pPr>
            <a:r>
              <a:rPr lang="en-US" sz="4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Demi" pitchFamily="34" charset="0"/>
              </a:rPr>
              <a:t>What would this look like?</a:t>
            </a:r>
          </a:p>
          <a:p>
            <a:pPr>
              <a:buNone/>
            </a:pPr>
            <a:endParaRPr lang="en-US" dirty="0"/>
          </a:p>
        </p:txBody>
      </p:sp>
      <p:pic>
        <p:nvPicPr>
          <p:cNvPr id="7170" name="Picture 2" descr="C:\Users\brudolph\AppData\Local\Microsoft\Windows\Temporary Internet Files\Content.IE5\MOJ3CXK9\MC900339826[1].wmf"/>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6172200" y="1066800"/>
            <a:ext cx="2590800" cy="1750487"/>
          </a:xfrm>
          <a:prstGeom prst="rect">
            <a:avLst/>
          </a:prstGeom>
          <a:noFill/>
        </p:spPr>
      </p:pic>
      <p:sp>
        <p:nvSpPr>
          <p:cNvPr id="52226" name="AutoShape 2" descr="Image result for vin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28" name="AutoShape 4" descr="Image result for vin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0" name="AutoShape 6" descr="Image result for vin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2232" name="AutoShape 8" descr="Image result for vine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amond(in)">
                                      <p:cBhvr>
                                        <p:cTn id="11" dur="1000"/>
                                        <p:tgtEl>
                                          <p:spTgt spid="6">
                                            <p:txEl>
                                              <p:pRg st="1" end="1"/>
                                            </p:txEl>
                                          </p:spTgt>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amond(in)">
                                      <p:cBhvr>
                                        <p:cTn id="15" dur="1000"/>
                                        <p:tgtEl>
                                          <p:spTgt spid="6">
                                            <p:txEl>
                                              <p:pRg st="2" end="2"/>
                                            </p:txEl>
                                          </p:spTgt>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amond(in)">
                                      <p:cBhvr>
                                        <p:cTn id="19" dur="1000"/>
                                        <p:tgtEl>
                                          <p:spTgt spid="6">
                                            <p:txEl>
                                              <p:pRg st="3" end="3"/>
                                            </p:txEl>
                                          </p:spTgt>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amond(in)">
                                      <p:cBhvr>
                                        <p:cTn id="23" dur="1000"/>
                                        <p:tgtEl>
                                          <p:spTgt spid="6">
                                            <p:txEl>
                                              <p:pRg st="4" end="4"/>
                                            </p:txEl>
                                          </p:spTgt>
                                        </p:tgtEl>
                                      </p:cBhvr>
                                    </p:animEffect>
                                  </p:childTnLst>
                                </p:cTn>
                              </p:par>
                            </p:childTnLst>
                          </p:cTn>
                        </p:par>
                        <p:par>
                          <p:cTn id="24" fill="hold">
                            <p:stCondLst>
                              <p:cond delay="5000"/>
                            </p:stCondLst>
                            <p:childTnLst>
                              <p:par>
                                <p:cTn id="25" presetID="8" presetClass="entr" presetSubtype="16" fill="hold"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amond(in)">
                                      <p:cBhvr>
                                        <p:cTn id="2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81000"/>
            <a:ext cx="7467600" cy="685800"/>
          </a:xfrm>
        </p:spPr>
        <p:txBody>
          <a:bodyPr>
            <a:normAutofit fontScale="90000"/>
          </a:bodyPr>
          <a:lstStyle/>
          <a:p>
            <a:r>
              <a:rPr lang="en-US" dirty="0" smtClean="0"/>
              <a:t>Be Welcoming, cont.</a:t>
            </a:r>
            <a:endParaRPr lang="en-US" dirty="0"/>
          </a:p>
        </p:txBody>
      </p:sp>
      <p:sp>
        <p:nvSpPr>
          <p:cNvPr id="2" name="Content Placeholder 1"/>
          <p:cNvSpPr>
            <a:spLocks noGrp="1"/>
          </p:cNvSpPr>
          <p:nvPr>
            <p:ph idx="1"/>
          </p:nvPr>
        </p:nvSpPr>
        <p:spPr>
          <a:xfrm>
            <a:off x="304800" y="1143000"/>
            <a:ext cx="8534400" cy="5486400"/>
          </a:xfrm>
        </p:spPr>
        <p:txBody>
          <a:bodyPr>
            <a:normAutofit fontScale="92500"/>
          </a:bodyPr>
          <a:lstStyle/>
          <a:p>
            <a:pPr lvl="0">
              <a:spcBef>
                <a:spcPts val="0"/>
              </a:spcBef>
              <a:spcAft>
                <a:spcPts val="1200"/>
              </a:spcAft>
              <a:buFont typeface="Arial" pitchFamily="34" charset="0"/>
              <a:buChar char="•"/>
            </a:pPr>
            <a:r>
              <a:rPr lang="en-US" dirty="0" smtClean="0">
                <a:solidFill>
                  <a:schemeClr val="accent1">
                    <a:lumMod val="75000"/>
                  </a:schemeClr>
                </a:solidFill>
              </a:rPr>
              <a:t>Your reaction when the phone rings: Inconvenienced?  Is it noticeable in your voice?</a:t>
            </a:r>
          </a:p>
          <a:p>
            <a:pPr lvl="0">
              <a:spcBef>
                <a:spcPts val="0"/>
              </a:spcBef>
              <a:spcAft>
                <a:spcPts val="1200"/>
              </a:spcAft>
              <a:buFont typeface="Arial" pitchFamily="34" charset="0"/>
              <a:buChar char="•"/>
            </a:pPr>
            <a:r>
              <a:rPr lang="en-US" dirty="0" smtClean="0">
                <a:solidFill>
                  <a:schemeClr val="accent5"/>
                </a:solidFill>
              </a:rPr>
              <a:t>Tele-marketers: Hang up on them?  Refuse to listen to them? Get angry?  Politely turn them aside?</a:t>
            </a:r>
          </a:p>
          <a:p>
            <a:pPr lvl="0">
              <a:spcBef>
                <a:spcPts val="0"/>
              </a:spcBef>
              <a:spcAft>
                <a:spcPts val="1200"/>
              </a:spcAft>
              <a:buFont typeface="Arial" pitchFamily="34" charset="0"/>
              <a:buChar char="•"/>
            </a:pPr>
            <a:r>
              <a:rPr lang="en-US" dirty="0" smtClean="0">
                <a:solidFill>
                  <a:schemeClr val="bg1">
                    <a:lumMod val="50000"/>
                  </a:schemeClr>
                </a:solidFill>
              </a:rPr>
              <a:t>Email or texts:  Read messages carefully?  Prompt in responding?  Ever respond with rage?</a:t>
            </a:r>
          </a:p>
          <a:p>
            <a:pPr lvl="0">
              <a:spcBef>
                <a:spcPts val="0"/>
              </a:spcBef>
              <a:spcAft>
                <a:spcPts val="1200"/>
              </a:spcAft>
              <a:buFont typeface="Arial" pitchFamily="34" charset="0"/>
              <a:buChar char="•"/>
            </a:pPr>
            <a:r>
              <a:rPr lang="en-US" dirty="0" smtClean="0">
                <a:solidFill>
                  <a:schemeClr val="accent1">
                    <a:lumMod val="75000"/>
                  </a:schemeClr>
                </a:solidFill>
              </a:rPr>
              <a:t>A stranger asks for help:  Eager to be of service or anxious to get away?</a:t>
            </a:r>
          </a:p>
          <a:p>
            <a:pPr lvl="0">
              <a:spcBef>
                <a:spcPts val="0"/>
              </a:spcBef>
              <a:spcAft>
                <a:spcPts val="1200"/>
              </a:spcAft>
              <a:buFont typeface="Arial" pitchFamily="34" charset="0"/>
              <a:buChar char="•"/>
            </a:pPr>
            <a:r>
              <a:rPr lang="en-US" dirty="0" smtClean="0">
                <a:solidFill>
                  <a:schemeClr val="accent5"/>
                </a:solidFill>
              </a:rPr>
              <a:t>Appearances: If the person has a different skin color,  accent or clothes, do you get tense?  Do you avoid persons of a certain age?  Are you more likely to help the handsome &amp; beautiful than the sick &amp; disfigured?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2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xEl>
                                              <p:pRg st="0" end="0"/>
                                            </p:txEl>
                                          </p:spTgt>
                                        </p:tgtEl>
                                        <p:attrNameLst>
                                          <p:attrName>ppt_x</p:attrName>
                                          <p:attrName>ppt_y</p:attrName>
                                        </p:attrNameLst>
                                      </p:cBhvr>
                                    </p:animMotion>
                                    <p:animEffect transition="in" filter="fade">
                                      <p:cBhvr>
                                        <p:cTn id="9" dur="2000"/>
                                        <p:tgtEl>
                                          <p:spTgt spid="2">
                                            <p:txEl>
                                              <p:pRg st="0" end="0"/>
                                            </p:txEl>
                                          </p:spTgt>
                                        </p:tgtEl>
                                      </p:cBhvr>
                                    </p:animEffect>
                                  </p:childTnLst>
                                </p:cTn>
                              </p:par>
                            </p:childTnLst>
                          </p:cTn>
                        </p:par>
                        <p:par>
                          <p:cTn id="10" fill="hold">
                            <p:stCondLst>
                              <p:cond delay="2000"/>
                            </p:stCondLst>
                            <p:childTnLst>
                              <p:par>
                                <p:cTn id="11" presetID="5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Scale>
                                      <p:cBhvr>
                                        <p:cTn id="13" dur="2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2000" decel="50000" fill="hold">
                                          <p:stCondLst>
                                            <p:cond delay="0"/>
                                          </p:stCondLst>
                                        </p:cTn>
                                        <p:tgtEl>
                                          <p:spTgt spid="2">
                                            <p:txEl>
                                              <p:pRg st="1" end="1"/>
                                            </p:txEl>
                                          </p:spTgt>
                                        </p:tgtEl>
                                        <p:attrNameLst>
                                          <p:attrName>ppt_x</p:attrName>
                                          <p:attrName>ppt_y</p:attrName>
                                        </p:attrNameLst>
                                      </p:cBhvr>
                                    </p:animMotion>
                                    <p:animEffect transition="in" filter="fade">
                                      <p:cBhvr>
                                        <p:cTn id="15" dur="2000"/>
                                        <p:tgtEl>
                                          <p:spTgt spid="2">
                                            <p:txEl>
                                              <p:pRg st="1" end="1"/>
                                            </p:txEl>
                                          </p:spTgt>
                                        </p:tgtEl>
                                      </p:cBhvr>
                                    </p:animEffect>
                                  </p:childTnLst>
                                </p:cTn>
                              </p:par>
                            </p:childTnLst>
                          </p:cTn>
                        </p:par>
                        <p:par>
                          <p:cTn id="16" fill="hold">
                            <p:stCondLst>
                              <p:cond delay="4000"/>
                            </p:stCondLst>
                            <p:childTnLst>
                              <p:par>
                                <p:cTn id="17" presetID="5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Scale>
                                      <p:cBhvr>
                                        <p:cTn id="19" dur="2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2000" decel="50000" fill="hold">
                                          <p:stCondLst>
                                            <p:cond delay="0"/>
                                          </p:stCondLst>
                                        </p:cTn>
                                        <p:tgtEl>
                                          <p:spTgt spid="2">
                                            <p:txEl>
                                              <p:pRg st="2" end="2"/>
                                            </p:txEl>
                                          </p:spTgt>
                                        </p:tgtEl>
                                        <p:attrNameLst>
                                          <p:attrName>ppt_x</p:attrName>
                                          <p:attrName>ppt_y</p:attrName>
                                        </p:attrNameLst>
                                      </p:cBhvr>
                                    </p:animMotion>
                                    <p:animEffect transition="in" filter="fade">
                                      <p:cBhvr>
                                        <p:cTn id="21" dur="2000"/>
                                        <p:tgtEl>
                                          <p:spTgt spid="2">
                                            <p:txEl>
                                              <p:pRg st="2" end="2"/>
                                            </p:txEl>
                                          </p:spTgt>
                                        </p:tgtEl>
                                      </p:cBhvr>
                                    </p:animEffect>
                                  </p:childTnLst>
                                </p:cTn>
                              </p:par>
                            </p:childTnLst>
                          </p:cTn>
                        </p:par>
                        <p:par>
                          <p:cTn id="22" fill="hold">
                            <p:stCondLst>
                              <p:cond delay="6000"/>
                            </p:stCondLst>
                            <p:childTnLst>
                              <p:par>
                                <p:cTn id="23" presetID="5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Scale>
                                      <p:cBhvr>
                                        <p:cTn id="25" dur="2000" decel="50000" fill="hold">
                                          <p:stCondLst>
                                            <p:cond delay="0"/>
                                          </p:stCondLst>
                                        </p:cTn>
                                        <p:tgtEl>
                                          <p:spTgt spid="2">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2000" decel="50000" fill="hold">
                                          <p:stCondLst>
                                            <p:cond delay="0"/>
                                          </p:stCondLst>
                                        </p:cTn>
                                        <p:tgtEl>
                                          <p:spTgt spid="2">
                                            <p:txEl>
                                              <p:pRg st="3" end="3"/>
                                            </p:txEl>
                                          </p:spTgt>
                                        </p:tgtEl>
                                        <p:attrNameLst>
                                          <p:attrName>ppt_x</p:attrName>
                                          <p:attrName>ppt_y</p:attrName>
                                        </p:attrNameLst>
                                      </p:cBhvr>
                                    </p:animMotion>
                                    <p:animEffect transition="in" filter="fade">
                                      <p:cBhvr>
                                        <p:cTn id="27" dur="2000"/>
                                        <p:tgtEl>
                                          <p:spTgt spid="2">
                                            <p:txEl>
                                              <p:pRg st="3" end="3"/>
                                            </p:txEl>
                                          </p:spTgt>
                                        </p:tgtEl>
                                      </p:cBhvr>
                                    </p:animEffect>
                                  </p:childTnLst>
                                </p:cTn>
                              </p:par>
                            </p:childTnLst>
                          </p:cTn>
                        </p:par>
                        <p:par>
                          <p:cTn id="28" fill="hold">
                            <p:stCondLst>
                              <p:cond delay="8000"/>
                            </p:stCondLst>
                            <p:childTnLst>
                              <p:par>
                                <p:cTn id="29" presetID="5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Scale>
                                      <p:cBhvr>
                                        <p:cTn id="31" dur="2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2000" decel="50000" fill="hold">
                                          <p:stCondLst>
                                            <p:cond delay="0"/>
                                          </p:stCondLst>
                                        </p:cTn>
                                        <p:tgtEl>
                                          <p:spTgt spid="2">
                                            <p:txEl>
                                              <p:pRg st="4" end="4"/>
                                            </p:txEl>
                                          </p:spTgt>
                                        </p:tgtEl>
                                        <p:attrNameLst>
                                          <p:attrName>ppt_x</p:attrName>
                                          <p:attrName>ppt_y</p:attrName>
                                        </p:attrNameLst>
                                      </p:cBhvr>
                                    </p:animMotion>
                                    <p:animEffect transition="in" filter="fade">
                                      <p:cBhvr>
                                        <p:cTn id="33"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325112"/>
          </a:xfrm>
        </p:spPr>
        <p:txBody>
          <a:bodyPr>
            <a:normAutofit fontScale="92500" lnSpcReduction="10000"/>
          </a:bodyPr>
          <a:lstStyle/>
          <a:p>
            <a:pPr marL="0" indent="0" algn="ctr">
              <a:lnSpc>
                <a:spcPct val="110000"/>
              </a:lnSpc>
              <a:spcBef>
                <a:spcPts val="0"/>
              </a:spcBef>
              <a:buNone/>
            </a:pPr>
            <a:r>
              <a:rPr lang="en-US" sz="4800" i="1" dirty="0" smtClean="0">
                <a:solidFill>
                  <a:schemeClr val="accent3">
                    <a:lumMod val="75000"/>
                  </a:schemeClr>
                </a:solidFill>
              </a:rPr>
              <a:t>What would you need to do </a:t>
            </a:r>
          </a:p>
          <a:p>
            <a:pPr marL="0" indent="0" algn="ctr">
              <a:lnSpc>
                <a:spcPct val="110000"/>
              </a:lnSpc>
              <a:spcBef>
                <a:spcPts val="0"/>
              </a:spcBef>
              <a:buNone/>
            </a:pPr>
            <a:r>
              <a:rPr lang="en-US" sz="4800" i="1" dirty="0" smtClean="0">
                <a:solidFill>
                  <a:schemeClr val="accent3">
                    <a:lumMod val="75000"/>
                  </a:schemeClr>
                </a:solidFill>
              </a:rPr>
              <a:t>to become more welcoming?</a:t>
            </a:r>
          </a:p>
          <a:p>
            <a:pPr marL="0" indent="0" algn="ctr">
              <a:lnSpc>
                <a:spcPct val="110000"/>
              </a:lnSpc>
              <a:spcBef>
                <a:spcPts val="0"/>
              </a:spcBef>
              <a:buNone/>
            </a:pPr>
            <a:endParaRPr lang="en-US" sz="4800" i="1" dirty="0" smtClean="0">
              <a:solidFill>
                <a:schemeClr val="accent3">
                  <a:lumMod val="75000"/>
                </a:schemeClr>
              </a:solidFill>
            </a:endParaRPr>
          </a:p>
          <a:p>
            <a:pPr marL="0" indent="0" algn="ctr">
              <a:lnSpc>
                <a:spcPct val="110000"/>
              </a:lnSpc>
              <a:spcBef>
                <a:spcPts val="0"/>
              </a:spcBef>
              <a:buNone/>
            </a:pPr>
            <a:r>
              <a:rPr lang="en-US" sz="4800" i="1" dirty="0" smtClean="0">
                <a:solidFill>
                  <a:schemeClr val="tx2">
                    <a:lumMod val="75000"/>
                  </a:schemeClr>
                </a:solidFill>
              </a:rPr>
              <a:t>If you made these changes, what do you think </a:t>
            </a:r>
          </a:p>
          <a:p>
            <a:pPr marL="0" indent="0" algn="ctr">
              <a:lnSpc>
                <a:spcPct val="110000"/>
              </a:lnSpc>
              <a:spcBef>
                <a:spcPts val="0"/>
              </a:spcBef>
              <a:buNone/>
            </a:pPr>
            <a:r>
              <a:rPr lang="en-US" sz="4800" i="1" dirty="0" smtClean="0">
                <a:solidFill>
                  <a:schemeClr val="tx2">
                    <a:lumMod val="75000"/>
                  </a:schemeClr>
                </a:solidFill>
              </a:rPr>
              <a:t>would be the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1000"/>
                                        <p:tgtEl>
                                          <p:spTgt spid="3">
                                            <p:txEl>
                                              <p:pRg st="1" end="1"/>
                                            </p:txEl>
                                          </p:spTgt>
                                        </p:tgtEl>
                                      </p:cBhvr>
                                    </p:animEffect>
                                  </p:childTnLst>
                                </p:cTn>
                              </p:par>
                            </p:childTnLst>
                          </p:cTn>
                        </p:par>
                        <p:par>
                          <p:cTn id="11" fill="hold">
                            <p:stCondLst>
                              <p:cond delay="1000"/>
                            </p:stCondLst>
                            <p:childTnLst>
                              <p:par>
                                <p:cTn id="12" presetID="21" presetClass="entr" presetSubtype="4" fill="hold"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heel(4)">
                                      <p:cBhvr>
                                        <p:cTn id="14" dur="1000"/>
                                        <p:tgtEl>
                                          <p:spTgt spid="3">
                                            <p:txEl>
                                              <p:pRg st="3" end="3"/>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4)">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229600" cy="1066800"/>
          </a:xfrm>
        </p:spPr>
        <p:txBody>
          <a:bodyPr>
            <a:normAutofit/>
          </a:bodyPr>
          <a:lstStyle/>
          <a:p>
            <a:r>
              <a:rPr lang="en-US" dirty="0" smtClean="0"/>
              <a:t>2. Discern needs.</a:t>
            </a:r>
            <a:endParaRPr lang="en-US" dirty="0"/>
          </a:p>
        </p:txBody>
      </p:sp>
      <p:sp>
        <p:nvSpPr>
          <p:cNvPr id="5" name="Content Placeholder 4"/>
          <p:cNvSpPr>
            <a:spLocks noGrp="1"/>
          </p:cNvSpPr>
          <p:nvPr>
            <p:ph sz="half" idx="1"/>
          </p:nvPr>
        </p:nvSpPr>
        <p:spPr/>
        <p:txBody>
          <a:bodyPr>
            <a:normAutofit/>
          </a:bodyPr>
          <a:lstStyle/>
          <a:p>
            <a:pPr lvl="0">
              <a:buNone/>
            </a:pPr>
            <a:endParaRPr lang="en-US" dirty="0" smtClean="0"/>
          </a:p>
          <a:p>
            <a:endParaRPr lang="en-US" dirty="0"/>
          </a:p>
        </p:txBody>
      </p:sp>
      <p:sp>
        <p:nvSpPr>
          <p:cNvPr id="6" name="Content Placeholder 5"/>
          <p:cNvSpPr>
            <a:spLocks noGrp="1"/>
          </p:cNvSpPr>
          <p:nvPr>
            <p:ph sz="half" idx="2"/>
          </p:nvPr>
        </p:nvSpPr>
        <p:spPr>
          <a:xfrm>
            <a:off x="5181600" y="1600200"/>
            <a:ext cx="3733800" cy="4525963"/>
          </a:xfrm>
        </p:spPr>
        <p:txBody>
          <a:bodyPr>
            <a:normAutofit/>
          </a:bodyPr>
          <a:lstStyle/>
          <a:p>
            <a:pPr lvl="0"/>
            <a:r>
              <a:rPr lang="en-US" sz="3200" dirty="0" smtClean="0">
                <a:solidFill>
                  <a:schemeClr val="accent6">
                    <a:lumMod val="75000"/>
                  </a:schemeClr>
                </a:solidFill>
              </a:rPr>
              <a:t>What are some of the needs you see around yourself?</a:t>
            </a:r>
          </a:p>
          <a:p>
            <a:pPr lvl="0"/>
            <a:endParaRPr lang="en-US" sz="3200" dirty="0" smtClean="0"/>
          </a:p>
          <a:p>
            <a:pPr lvl="0"/>
            <a:r>
              <a:rPr lang="en-US" sz="3200" dirty="0" smtClean="0">
                <a:solidFill>
                  <a:schemeClr val="tx2">
                    <a:lumMod val="75000"/>
                  </a:schemeClr>
                </a:solidFill>
              </a:rPr>
              <a:t>How tuned in are you to the needs of others?</a:t>
            </a:r>
          </a:p>
        </p:txBody>
      </p:sp>
      <p:pic>
        <p:nvPicPr>
          <p:cNvPr id="7170" name="Picture 2" descr="Image result for quotes about recognizing the needs of other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1981200"/>
            <a:ext cx="4692185" cy="4114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2000" fill="hold"/>
                                        <p:tgtEl>
                                          <p:spTgt spid="7170"/>
                                        </p:tgtEl>
                                        <p:attrNameLst>
                                          <p:attrName>ppt_w</p:attrName>
                                        </p:attrNameLst>
                                      </p:cBhvr>
                                      <p:tavLst>
                                        <p:tav tm="0">
                                          <p:val>
                                            <p:strVal val="#ppt_w*0.70"/>
                                          </p:val>
                                        </p:tav>
                                        <p:tav tm="100000">
                                          <p:val>
                                            <p:strVal val="#ppt_w"/>
                                          </p:val>
                                        </p:tav>
                                      </p:tavLst>
                                    </p:anim>
                                    <p:anim calcmode="lin" valueType="num">
                                      <p:cBhvr>
                                        <p:cTn id="8" dur="2000" fill="hold"/>
                                        <p:tgtEl>
                                          <p:spTgt spid="7170"/>
                                        </p:tgtEl>
                                        <p:attrNameLst>
                                          <p:attrName>ppt_h</p:attrName>
                                        </p:attrNameLst>
                                      </p:cBhvr>
                                      <p:tavLst>
                                        <p:tav tm="0">
                                          <p:val>
                                            <p:strVal val="#ppt_h"/>
                                          </p:val>
                                        </p:tav>
                                        <p:tav tm="100000">
                                          <p:val>
                                            <p:strVal val="#ppt_h"/>
                                          </p:val>
                                        </p:tav>
                                      </p:tavLst>
                                    </p:anim>
                                    <p:animEffect transition="in" filter="fade">
                                      <p:cBhvr>
                                        <p:cTn id="9" dur="2000"/>
                                        <p:tgtEl>
                                          <p:spTgt spid="7170"/>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81000"/>
            <a:ext cx="8229600" cy="1066800"/>
          </a:xfrm>
        </p:spPr>
        <p:txBody>
          <a:bodyPr>
            <a:normAutofit/>
          </a:bodyPr>
          <a:lstStyle/>
          <a:p>
            <a:r>
              <a:rPr lang="en-US" sz="4000" dirty="0" smtClean="0">
                <a:solidFill>
                  <a:schemeClr val="accent2">
                    <a:lumMod val="50000"/>
                  </a:schemeClr>
                </a:solidFill>
              </a:rPr>
              <a:t>3. Be Prudent &amp; Trustworthy</a:t>
            </a:r>
            <a:endParaRPr lang="en-US" sz="4000" dirty="0"/>
          </a:p>
        </p:txBody>
      </p:sp>
      <p:pic>
        <p:nvPicPr>
          <p:cNvPr id="6146" name="Picture 2" descr="Image result for stewardship"/>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tretch>
            <a:fillRect/>
          </a:stretch>
        </p:blipFill>
        <p:spPr bwMode="auto">
          <a:xfrm>
            <a:off x="4038600" y="1447800"/>
            <a:ext cx="4573832" cy="3043123"/>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3"/>
          <p:cNvSpPr>
            <a:spLocks noGrp="1"/>
          </p:cNvSpPr>
          <p:nvPr>
            <p:ph sz="half" idx="2"/>
          </p:nvPr>
        </p:nvSpPr>
        <p:spPr>
          <a:xfrm>
            <a:off x="304800" y="1676400"/>
            <a:ext cx="3352800" cy="4114800"/>
          </a:xfrm>
        </p:spPr>
        <p:txBody>
          <a:bodyPr>
            <a:normAutofit/>
          </a:bodyPr>
          <a:lstStyle/>
          <a:p>
            <a:r>
              <a:rPr lang="en-US" sz="3600" dirty="0" smtClean="0">
                <a:solidFill>
                  <a:schemeClr val="accent2">
                    <a:lumMod val="75000"/>
                  </a:schemeClr>
                </a:solidFill>
              </a:rPr>
              <a:t>Gratitude to God</a:t>
            </a:r>
          </a:p>
          <a:p>
            <a:r>
              <a:rPr lang="en-US" sz="3600" dirty="0" smtClean="0">
                <a:solidFill>
                  <a:schemeClr val="tx1">
                    <a:lumMod val="50000"/>
                  </a:schemeClr>
                </a:solidFill>
              </a:rPr>
              <a:t>Gratitude to others</a:t>
            </a:r>
          </a:p>
          <a:p>
            <a:r>
              <a:rPr lang="en-US" sz="3600" dirty="0" smtClean="0">
                <a:solidFill>
                  <a:schemeClr val="accent3">
                    <a:lumMod val="75000"/>
                  </a:schemeClr>
                </a:solidFill>
              </a:rPr>
              <a:t>Generous w/ Time, Talent and Treasure</a:t>
            </a:r>
            <a:endParaRPr lang="en-US" sz="3600" dirty="0">
              <a:solidFill>
                <a:schemeClr val="accent3">
                  <a:lumMod val="75000"/>
                </a:schemeClr>
              </a:solidFill>
            </a:endParaRPr>
          </a:p>
        </p:txBody>
      </p:sp>
      <p:sp>
        <p:nvSpPr>
          <p:cNvPr id="6" name="TextBox 5"/>
          <p:cNvSpPr txBox="1"/>
          <p:nvPr/>
        </p:nvSpPr>
        <p:spPr>
          <a:xfrm>
            <a:off x="3962400" y="4800600"/>
            <a:ext cx="4876800" cy="1569660"/>
          </a:xfrm>
          <a:prstGeom prst="rect">
            <a:avLst/>
          </a:prstGeom>
          <a:noFill/>
          <a:ln w="28575">
            <a:solidFill>
              <a:schemeClr val="accent6"/>
            </a:solidFill>
          </a:ln>
        </p:spPr>
        <p:txBody>
          <a:bodyPr wrap="square" rtlCol="0">
            <a:spAutoFit/>
          </a:bodyPr>
          <a:lstStyle/>
          <a:p>
            <a:pPr marL="342900" indent="-342900">
              <a:buFont typeface="+mj-lt"/>
              <a:buAutoNum type="arabicPeriod"/>
            </a:pPr>
            <a:r>
              <a:rPr lang="en-US" sz="2400" dirty="0" smtClean="0">
                <a:solidFill>
                  <a:schemeClr val="tx2">
                    <a:lumMod val="75000"/>
                  </a:schemeClr>
                </a:solidFill>
              </a:rPr>
              <a:t>What are you grateful for?  </a:t>
            </a:r>
          </a:p>
          <a:p>
            <a:pPr marL="342900" indent="-342900">
              <a:buFont typeface="+mj-lt"/>
              <a:buAutoNum type="arabicPeriod"/>
            </a:pPr>
            <a:r>
              <a:rPr lang="en-US" sz="2400" dirty="0" smtClean="0">
                <a:solidFill>
                  <a:schemeClr val="tx2">
                    <a:lumMod val="75000"/>
                  </a:schemeClr>
                </a:solidFill>
              </a:rPr>
              <a:t>How are you offering your time, talent and treasure now?  How has doing so changed you?</a:t>
            </a:r>
            <a:endParaRPr lang="en-US" sz="24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style.rotation</p:attrName>
                                        </p:attrNameLst>
                                      </p:cBhvr>
                                      <p:tavLst>
                                        <p:tav tm="0">
                                          <p:val>
                                            <p:fltVal val="720"/>
                                          </p:val>
                                        </p:tav>
                                        <p:tav tm="100000">
                                          <p:val>
                                            <p:fltVal val="0"/>
                                          </p:val>
                                        </p:tav>
                                      </p:tavLst>
                                    </p:anim>
                                    <p:anim calcmode="lin" valueType="num">
                                      <p:cBhvr>
                                        <p:cTn id="9" dur="2000" fill="hold"/>
                                        <p:tgtEl>
                                          <p:spTgt spid="6146"/>
                                        </p:tgtEl>
                                        <p:attrNameLst>
                                          <p:attrName>ppt_h</p:attrName>
                                        </p:attrNameLst>
                                      </p:cBhvr>
                                      <p:tavLst>
                                        <p:tav tm="0">
                                          <p:val>
                                            <p:fltVal val="0"/>
                                          </p:val>
                                        </p:tav>
                                        <p:tav tm="100000">
                                          <p:val>
                                            <p:strVal val="#ppt_h"/>
                                          </p:val>
                                        </p:tav>
                                      </p:tavLst>
                                    </p:anim>
                                    <p:anim calcmode="lin" valueType="num">
                                      <p:cBhvr>
                                        <p:cTn id="10" dur="2000" fill="hold"/>
                                        <p:tgtEl>
                                          <p:spTgt spid="614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3"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4">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229600" cy="1066800"/>
          </a:xfrm>
        </p:spPr>
        <p:txBody>
          <a:bodyPr/>
          <a:lstStyle/>
          <a:p>
            <a:r>
              <a:rPr lang="en-US" dirty="0" smtClean="0"/>
              <a:t>4. Be Part of the Team</a:t>
            </a:r>
            <a:endParaRPr lang="en-US" dirty="0"/>
          </a:p>
        </p:txBody>
      </p:sp>
      <p:sp>
        <p:nvSpPr>
          <p:cNvPr id="7" name="Content Placeholder 6"/>
          <p:cNvSpPr>
            <a:spLocks noGrp="1"/>
          </p:cNvSpPr>
          <p:nvPr>
            <p:ph idx="1"/>
          </p:nvPr>
        </p:nvSpPr>
        <p:spPr>
          <a:xfrm>
            <a:off x="5105400" y="1981200"/>
            <a:ext cx="3828288" cy="4419600"/>
          </a:xfrm>
        </p:spPr>
        <p:txBody>
          <a:bodyPr>
            <a:noAutofit/>
          </a:bodyPr>
          <a:lstStyle/>
          <a:p>
            <a:pPr lvl="0">
              <a:buNone/>
            </a:pPr>
            <a:r>
              <a:rPr lang="en-US" sz="3200" dirty="0" smtClean="0">
                <a:solidFill>
                  <a:schemeClr val="accent6">
                    <a:lumMod val="75000"/>
                  </a:schemeClr>
                </a:solidFill>
              </a:rPr>
              <a:t>At home (or in your community):</a:t>
            </a:r>
          </a:p>
          <a:p>
            <a:pPr>
              <a:buClr>
                <a:schemeClr val="accent1">
                  <a:lumMod val="50000"/>
                </a:schemeClr>
              </a:buClr>
            </a:pPr>
            <a:r>
              <a:rPr lang="en-US" sz="3200" dirty="0" smtClean="0">
                <a:solidFill>
                  <a:schemeClr val="accent4">
                    <a:lumMod val="75000"/>
                  </a:schemeClr>
                </a:solidFill>
              </a:rPr>
              <a:t>Who is responsible for the hospitality?  </a:t>
            </a:r>
          </a:p>
          <a:p>
            <a:pPr>
              <a:buClr>
                <a:schemeClr val="accent1">
                  <a:lumMod val="50000"/>
                </a:schemeClr>
              </a:buClr>
            </a:pPr>
            <a:r>
              <a:rPr lang="en-US" sz="3200" dirty="0" smtClean="0">
                <a:solidFill>
                  <a:schemeClr val="accent3">
                    <a:lumMod val="75000"/>
                  </a:schemeClr>
                </a:solidFill>
              </a:rPr>
              <a:t>Do you let everyone have a role?</a:t>
            </a:r>
          </a:p>
        </p:txBody>
      </p:sp>
      <p:pic>
        <p:nvPicPr>
          <p:cNvPr id="8194" name="Picture 2" descr="Image result for hospitality in the hom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905000"/>
            <a:ext cx="4419600" cy="4419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445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290">
                                          <p:stCondLst>
                                            <p:cond delay="0"/>
                                          </p:stCondLst>
                                        </p:cTn>
                                        <p:tgtEl>
                                          <p:spTgt spid="7">
                                            <p:txEl>
                                              <p:pRg st="1" end="1"/>
                                            </p:txEl>
                                          </p:spTgt>
                                        </p:tgtEl>
                                      </p:cBhvr>
                                    </p:animEffect>
                                    <p:anim calcmode="lin" valueType="num">
                                      <p:cBhvr>
                                        <p:cTn id="25" dur="911"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7">
                                            <p:txEl>
                                              <p:pRg st="1" end="1"/>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7">
                                            <p:txEl>
                                              <p:pRg st="1" end="1"/>
                                            </p:txEl>
                                          </p:spTgt>
                                        </p:tgtEl>
                                      </p:cBhvr>
                                      <p:to x="100000" y="60000"/>
                                    </p:animScale>
                                    <p:animScale>
                                      <p:cBhvr>
                                        <p:cTn id="31" dur="83" decel="50000">
                                          <p:stCondLst>
                                            <p:cond delay="338"/>
                                          </p:stCondLst>
                                        </p:cTn>
                                        <p:tgtEl>
                                          <p:spTgt spid="7">
                                            <p:txEl>
                                              <p:pRg st="1" end="1"/>
                                            </p:txEl>
                                          </p:spTgt>
                                        </p:tgtEl>
                                      </p:cBhvr>
                                      <p:to x="100000" y="100000"/>
                                    </p:animScale>
                                    <p:animScale>
                                      <p:cBhvr>
                                        <p:cTn id="32" dur="13">
                                          <p:stCondLst>
                                            <p:cond delay="656"/>
                                          </p:stCondLst>
                                        </p:cTn>
                                        <p:tgtEl>
                                          <p:spTgt spid="7">
                                            <p:txEl>
                                              <p:pRg st="1" end="1"/>
                                            </p:txEl>
                                          </p:spTgt>
                                        </p:tgtEl>
                                      </p:cBhvr>
                                      <p:to x="100000" y="80000"/>
                                    </p:animScale>
                                    <p:animScale>
                                      <p:cBhvr>
                                        <p:cTn id="33" dur="83" decel="50000">
                                          <p:stCondLst>
                                            <p:cond delay="669"/>
                                          </p:stCondLst>
                                        </p:cTn>
                                        <p:tgtEl>
                                          <p:spTgt spid="7">
                                            <p:txEl>
                                              <p:pRg st="1" end="1"/>
                                            </p:txEl>
                                          </p:spTgt>
                                        </p:tgtEl>
                                      </p:cBhvr>
                                      <p:to x="100000" y="100000"/>
                                    </p:animScale>
                                    <p:animScale>
                                      <p:cBhvr>
                                        <p:cTn id="34" dur="13">
                                          <p:stCondLst>
                                            <p:cond delay="821"/>
                                          </p:stCondLst>
                                        </p:cTn>
                                        <p:tgtEl>
                                          <p:spTgt spid="7">
                                            <p:txEl>
                                              <p:pRg st="1" end="1"/>
                                            </p:txEl>
                                          </p:spTgt>
                                        </p:tgtEl>
                                      </p:cBhvr>
                                      <p:to x="100000" y="90000"/>
                                    </p:animScale>
                                    <p:animScale>
                                      <p:cBhvr>
                                        <p:cTn id="35" dur="83" decel="50000">
                                          <p:stCondLst>
                                            <p:cond delay="834"/>
                                          </p:stCondLst>
                                        </p:cTn>
                                        <p:tgtEl>
                                          <p:spTgt spid="7">
                                            <p:txEl>
                                              <p:pRg st="1" end="1"/>
                                            </p:txEl>
                                          </p:spTgt>
                                        </p:tgtEl>
                                      </p:cBhvr>
                                      <p:to x="100000" y="100000"/>
                                    </p:animScale>
                                    <p:animScale>
                                      <p:cBhvr>
                                        <p:cTn id="36" dur="13">
                                          <p:stCondLst>
                                            <p:cond delay="904"/>
                                          </p:stCondLst>
                                        </p:cTn>
                                        <p:tgtEl>
                                          <p:spTgt spid="7">
                                            <p:txEl>
                                              <p:pRg st="1" end="1"/>
                                            </p:txEl>
                                          </p:spTgt>
                                        </p:tgtEl>
                                      </p:cBhvr>
                                      <p:to x="100000" y="95000"/>
                                    </p:animScale>
                                    <p:animScale>
                                      <p:cBhvr>
                                        <p:cTn id="37" dur="83" decel="50000">
                                          <p:stCondLst>
                                            <p:cond delay="917"/>
                                          </p:stCondLst>
                                        </p:cTn>
                                        <p:tgtEl>
                                          <p:spTgt spid="7">
                                            <p:txEl>
                                              <p:pRg st="1" end="1"/>
                                            </p:txEl>
                                          </p:spTgt>
                                        </p:tgtEl>
                                      </p:cBhvr>
                                      <p:to x="100000" y="100000"/>
                                    </p:animScale>
                                  </p:childTnLst>
                                </p:cTn>
                              </p:par>
                            </p:childTnLst>
                          </p:cTn>
                        </p:par>
                        <p:par>
                          <p:cTn id="38" fill="hold">
                            <p:stCondLst>
                              <p:cond delay="2000"/>
                            </p:stCondLst>
                            <p:childTnLst>
                              <p:par>
                                <p:cTn id="39" presetID="26" presetClass="entr" presetSubtype="0" fill="hold" grpId="0" nodeType="after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wipe(down)">
                                      <p:cBhvr>
                                        <p:cTn id="41" dur="290">
                                          <p:stCondLst>
                                            <p:cond delay="0"/>
                                          </p:stCondLst>
                                        </p:cTn>
                                        <p:tgtEl>
                                          <p:spTgt spid="7">
                                            <p:txEl>
                                              <p:pRg st="2" end="2"/>
                                            </p:txEl>
                                          </p:spTgt>
                                        </p:tgtEl>
                                      </p:cBhvr>
                                    </p:animEffect>
                                    <p:anim calcmode="lin" valueType="num">
                                      <p:cBhvr>
                                        <p:cTn id="42" dur="911"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xEl>
                                              <p:pRg st="2" end="2"/>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xEl>
                                              <p:pRg st="2" end="2"/>
                                            </p:txEl>
                                          </p:spTgt>
                                        </p:tgtEl>
                                      </p:cBhvr>
                                      <p:to x="100000" y="60000"/>
                                    </p:animScale>
                                    <p:animScale>
                                      <p:cBhvr>
                                        <p:cTn id="48" dur="83" decel="50000">
                                          <p:stCondLst>
                                            <p:cond delay="338"/>
                                          </p:stCondLst>
                                        </p:cTn>
                                        <p:tgtEl>
                                          <p:spTgt spid="7">
                                            <p:txEl>
                                              <p:pRg st="2" end="2"/>
                                            </p:txEl>
                                          </p:spTgt>
                                        </p:tgtEl>
                                      </p:cBhvr>
                                      <p:to x="100000" y="100000"/>
                                    </p:animScale>
                                    <p:animScale>
                                      <p:cBhvr>
                                        <p:cTn id="49" dur="13">
                                          <p:stCondLst>
                                            <p:cond delay="656"/>
                                          </p:stCondLst>
                                        </p:cTn>
                                        <p:tgtEl>
                                          <p:spTgt spid="7">
                                            <p:txEl>
                                              <p:pRg st="2" end="2"/>
                                            </p:txEl>
                                          </p:spTgt>
                                        </p:tgtEl>
                                      </p:cBhvr>
                                      <p:to x="100000" y="80000"/>
                                    </p:animScale>
                                    <p:animScale>
                                      <p:cBhvr>
                                        <p:cTn id="50" dur="83" decel="50000">
                                          <p:stCondLst>
                                            <p:cond delay="669"/>
                                          </p:stCondLst>
                                        </p:cTn>
                                        <p:tgtEl>
                                          <p:spTgt spid="7">
                                            <p:txEl>
                                              <p:pRg st="2" end="2"/>
                                            </p:txEl>
                                          </p:spTgt>
                                        </p:tgtEl>
                                      </p:cBhvr>
                                      <p:to x="100000" y="100000"/>
                                    </p:animScale>
                                    <p:animScale>
                                      <p:cBhvr>
                                        <p:cTn id="51" dur="13">
                                          <p:stCondLst>
                                            <p:cond delay="821"/>
                                          </p:stCondLst>
                                        </p:cTn>
                                        <p:tgtEl>
                                          <p:spTgt spid="7">
                                            <p:txEl>
                                              <p:pRg st="2" end="2"/>
                                            </p:txEl>
                                          </p:spTgt>
                                        </p:tgtEl>
                                      </p:cBhvr>
                                      <p:to x="100000" y="90000"/>
                                    </p:animScale>
                                    <p:animScale>
                                      <p:cBhvr>
                                        <p:cTn id="52" dur="83" decel="50000">
                                          <p:stCondLst>
                                            <p:cond delay="834"/>
                                          </p:stCondLst>
                                        </p:cTn>
                                        <p:tgtEl>
                                          <p:spTgt spid="7">
                                            <p:txEl>
                                              <p:pRg st="2" end="2"/>
                                            </p:txEl>
                                          </p:spTgt>
                                        </p:tgtEl>
                                      </p:cBhvr>
                                      <p:to x="100000" y="100000"/>
                                    </p:animScale>
                                    <p:animScale>
                                      <p:cBhvr>
                                        <p:cTn id="53" dur="13">
                                          <p:stCondLst>
                                            <p:cond delay="904"/>
                                          </p:stCondLst>
                                        </p:cTn>
                                        <p:tgtEl>
                                          <p:spTgt spid="7">
                                            <p:txEl>
                                              <p:pRg st="2" end="2"/>
                                            </p:txEl>
                                          </p:spTgt>
                                        </p:tgtEl>
                                      </p:cBhvr>
                                      <p:to x="100000" y="95000"/>
                                    </p:animScale>
                                    <p:animScale>
                                      <p:cBhvr>
                                        <p:cTn id="54" dur="83" decel="50000">
                                          <p:stCondLst>
                                            <p:cond delay="917"/>
                                          </p:stCondLst>
                                        </p:cTn>
                                        <p:tgtEl>
                                          <p:spTgt spid="7">
                                            <p:txEl>
                                              <p:pRg st="2" end="2"/>
                                            </p:txEl>
                                          </p:spTgt>
                                        </p:tgtEl>
                                      </p:cBhvr>
                                      <p:to x="100000" y="100000"/>
                                    </p:animScale>
                                  </p:childTnLst>
                                </p:cTn>
                              </p:par>
                              <p:par>
                                <p:cTn id="55" presetID="21" presetClass="entr" presetSubtype="1" fill="hold" nodeType="withEffect">
                                  <p:stCondLst>
                                    <p:cond delay="0"/>
                                  </p:stCondLst>
                                  <p:childTnLst>
                                    <p:set>
                                      <p:cBhvr>
                                        <p:cTn id="56" dur="1" fill="hold">
                                          <p:stCondLst>
                                            <p:cond delay="0"/>
                                          </p:stCondLst>
                                        </p:cTn>
                                        <p:tgtEl>
                                          <p:spTgt spid="8194"/>
                                        </p:tgtEl>
                                        <p:attrNameLst>
                                          <p:attrName>style.visibility</p:attrName>
                                        </p:attrNameLst>
                                      </p:cBhvr>
                                      <p:to>
                                        <p:strVal val="visible"/>
                                      </p:to>
                                    </p:set>
                                    <p:animEffect transition="in" filter="wheel(1)">
                                      <p:cBhvr>
                                        <p:cTn id="5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10200"/>
            <a:ext cx="4206240" cy="1143000"/>
          </a:xfrm>
        </p:spPr>
        <p:txBody>
          <a:bodyPr/>
          <a:lstStyle/>
          <a:p>
            <a:r>
              <a:rPr lang="en-US" dirty="0" smtClean="0"/>
              <a:t>5. Be Prayerful</a:t>
            </a:r>
            <a:endParaRPr lang="en-US" dirty="0"/>
          </a:p>
        </p:txBody>
      </p:sp>
      <p:sp>
        <p:nvSpPr>
          <p:cNvPr id="4" name="Text Placeholder 3"/>
          <p:cNvSpPr>
            <a:spLocks noGrp="1"/>
          </p:cNvSpPr>
          <p:nvPr>
            <p:ph type="body" idx="1"/>
          </p:nvPr>
        </p:nvSpPr>
        <p:spPr>
          <a:xfrm>
            <a:off x="4876800" y="990600"/>
            <a:ext cx="4041648" cy="762000"/>
          </a:xfrm>
        </p:spPr>
        <p:txBody>
          <a:bodyPr>
            <a:normAutofit/>
          </a:bodyPr>
          <a:lstStyle/>
          <a:p>
            <a:r>
              <a:rPr lang="en-US" sz="3200" dirty="0" smtClean="0">
                <a:solidFill>
                  <a:schemeClr val="accent4">
                    <a:lumMod val="75000"/>
                  </a:schemeClr>
                </a:solidFill>
              </a:rPr>
              <a:t>All Week</a:t>
            </a:r>
            <a:endParaRPr lang="en-US" sz="3200" dirty="0">
              <a:solidFill>
                <a:schemeClr val="accent4">
                  <a:lumMod val="75000"/>
                </a:schemeClr>
              </a:solidFill>
            </a:endParaRPr>
          </a:p>
        </p:txBody>
      </p:sp>
      <p:sp>
        <p:nvSpPr>
          <p:cNvPr id="5" name="Text Placeholder 4"/>
          <p:cNvSpPr>
            <a:spLocks noGrp="1"/>
          </p:cNvSpPr>
          <p:nvPr>
            <p:ph type="body" sz="half" idx="3"/>
          </p:nvPr>
        </p:nvSpPr>
        <p:spPr>
          <a:xfrm>
            <a:off x="381000" y="762000"/>
            <a:ext cx="3962400" cy="967122"/>
          </a:xfrm>
        </p:spPr>
        <p:txBody>
          <a:bodyPr>
            <a:noAutofit/>
          </a:bodyPr>
          <a:lstStyle/>
          <a:p>
            <a:r>
              <a:rPr lang="en-US" sz="3200" dirty="0" smtClean="0">
                <a:solidFill>
                  <a:schemeClr val="accent4">
                    <a:lumMod val="75000"/>
                  </a:schemeClr>
                </a:solidFill>
              </a:rPr>
              <a:t>At Mass: Martha </a:t>
            </a:r>
          </a:p>
          <a:p>
            <a:r>
              <a:rPr lang="en-US" sz="3200" dirty="0" smtClean="0">
                <a:solidFill>
                  <a:schemeClr val="accent4">
                    <a:lumMod val="75000"/>
                  </a:schemeClr>
                </a:solidFill>
              </a:rPr>
              <a:t>		or Mary?</a:t>
            </a:r>
            <a:endParaRPr lang="en-US" sz="3200" dirty="0">
              <a:solidFill>
                <a:schemeClr val="accent4">
                  <a:lumMod val="75000"/>
                </a:schemeClr>
              </a:solidFill>
            </a:endParaRPr>
          </a:p>
        </p:txBody>
      </p:sp>
      <p:sp>
        <p:nvSpPr>
          <p:cNvPr id="9" name="Content Placeholder 8"/>
          <p:cNvSpPr>
            <a:spLocks noGrp="1"/>
          </p:cNvSpPr>
          <p:nvPr>
            <p:ph sz="quarter" idx="2"/>
          </p:nvPr>
        </p:nvSpPr>
        <p:spPr>
          <a:xfrm>
            <a:off x="4724400" y="1828800"/>
            <a:ext cx="4023360" cy="4821864"/>
          </a:xfrm>
        </p:spPr>
        <p:txBody>
          <a:bodyPr>
            <a:normAutofit fontScale="92500" lnSpcReduction="10000"/>
          </a:bodyPr>
          <a:lstStyle/>
          <a:p>
            <a:pPr marL="612648" indent="-457200">
              <a:buClr>
                <a:schemeClr val="accent1">
                  <a:lumMod val="50000"/>
                </a:schemeClr>
              </a:buClr>
            </a:pPr>
            <a:r>
              <a:rPr lang="en-US" sz="3200" dirty="0" smtClean="0">
                <a:solidFill>
                  <a:schemeClr val="accent5">
                    <a:lumMod val="60000"/>
                    <a:lumOff val="40000"/>
                  </a:schemeClr>
                </a:solidFill>
              </a:rPr>
              <a:t>Jesus as role model</a:t>
            </a:r>
          </a:p>
          <a:p>
            <a:pPr marL="859536" lvl="1" indent="-457200">
              <a:buClr>
                <a:schemeClr val="accent1">
                  <a:lumMod val="50000"/>
                </a:schemeClr>
              </a:buClr>
            </a:pPr>
            <a:r>
              <a:rPr lang="en-US" sz="2800" dirty="0" smtClean="0">
                <a:solidFill>
                  <a:schemeClr val="accent5">
                    <a:lumMod val="75000"/>
                  </a:schemeClr>
                </a:solidFill>
              </a:rPr>
              <a:t>What do you know about Jesus’ prayer life?</a:t>
            </a:r>
          </a:p>
          <a:p>
            <a:pPr marL="612648" indent="-457200">
              <a:buClr>
                <a:schemeClr val="accent1">
                  <a:lumMod val="50000"/>
                </a:schemeClr>
              </a:buClr>
            </a:pPr>
            <a:r>
              <a:rPr lang="en-US" sz="3200" dirty="0" smtClean="0">
                <a:solidFill>
                  <a:schemeClr val="tx1">
                    <a:lumMod val="50000"/>
                  </a:schemeClr>
                </a:solidFill>
              </a:rPr>
              <a:t>Focus on God</a:t>
            </a:r>
          </a:p>
          <a:p>
            <a:pPr marL="859536" lvl="1" indent="-457200">
              <a:buClr>
                <a:schemeClr val="accent1">
                  <a:lumMod val="50000"/>
                </a:schemeClr>
              </a:buClr>
            </a:pPr>
            <a:r>
              <a:rPr lang="en-US" sz="2800" dirty="0" smtClean="0">
                <a:solidFill>
                  <a:schemeClr val="tx1">
                    <a:lumMod val="25000"/>
                  </a:schemeClr>
                </a:solidFill>
              </a:rPr>
              <a:t>When are you most able to focus on God?</a:t>
            </a:r>
          </a:p>
          <a:p>
            <a:pPr marL="859536" lvl="1" indent="-457200">
              <a:buClr>
                <a:schemeClr val="accent1">
                  <a:lumMod val="50000"/>
                </a:schemeClr>
              </a:buClr>
            </a:pPr>
            <a:r>
              <a:rPr lang="en-US" sz="2800" dirty="0" smtClean="0">
                <a:solidFill>
                  <a:schemeClr val="accent6">
                    <a:lumMod val="50000"/>
                  </a:schemeClr>
                </a:solidFill>
              </a:rPr>
              <a:t>Are there places where you need to let God in?</a:t>
            </a:r>
          </a:p>
        </p:txBody>
      </p:sp>
      <p:sp>
        <p:nvSpPr>
          <p:cNvPr id="3" name="Content Placeholder 2"/>
          <p:cNvSpPr>
            <a:spLocks noGrp="1"/>
          </p:cNvSpPr>
          <p:nvPr>
            <p:ph sz="quarter" idx="4"/>
          </p:nvPr>
        </p:nvSpPr>
        <p:spPr>
          <a:xfrm>
            <a:off x="228600" y="1752600"/>
            <a:ext cx="4023360" cy="3788736"/>
          </a:xfrm>
        </p:spPr>
        <p:txBody>
          <a:bodyPr>
            <a:normAutofit/>
          </a:bodyPr>
          <a:lstStyle/>
          <a:p>
            <a:pPr marL="612648" indent="-457200">
              <a:buClr>
                <a:schemeClr val="accent1">
                  <a:lumMod val="50000"/>
                </a:schemeClr>
              </a:buClr>
            </a:pPr>
            <a:r>
              <a:rPr lang="en-US" sz="2800" dirty="0" smtClean="0">
                <a:solidFill>
                  <a:schemeClr val="accent5">
                    <a:lumMod val="60000"/>
                    <a:lumOff val="40000"/>
                  </a:schemeClr>
                </a:solidFill>
              </a:rPr>
              <a:t>How well do you do worshiping when you minister?</a:t>
            </a:r>
            <a:endParaRPr lang="en-US" sz="2800" dirty="0">
              <a:solidFill>
                <a:schemeClr val="accent5">
                  <a:lumMod val="60000"/>
                  <a:lumOff val="40000"/>
                </a:schemeClr>
              </a:solidFill>
            </a:endParaRPr>
          </a:p>
          <a:p>
            <a:pPr marL="612648" indent="-457200">
              <a:buClr>
                <a:schemeClr val="accent1">
                  <a:lumMod val="50000"/>
                </a:schemeClr>
              </a:buClr>
            </a:pPr>
            <a:r>
              <a:rPr lang="en-US" sz="2800" dirty="0" smtClean="0">
                <a:solidFill>
                  <a:schemeClr val="tx1">
                    <a:lumMod val="50000"/>
                  </a:schemeClr>
                </a:solidFill>
              </a:rPr>
              <a:t>How could you better worship? </a:t>
            </a:r>
          </a:p>
          <a:p>
            <a:pPr marL="612648" indent="-457200">
              <a:buClr>
                <a:schemeClr val="accent1">
                  <a:lumMod val="50000"/>
                </a:schemeClr>
              </a:buClr>
            </a:pPr>
            <a:r>
              <a:rPr lang="en-US" sz="2800" dirty="0" smtClean="0">
                <a:solidFill>
                  <a:schemeClr val="bg1">
                    <a:lumMod val="50000"/>
                  </a:schemeClr>
                </a:solidFill>
              </a:rPr>
              <a:t>Would it help to prepare </a:t>
            </a:r>
            <a:r>
              <a:rPr lang="en-US" sz="2800" dirty="0">
                <a:solidFill>
                  <a:schemeClr val="bg1">
                    <a:lumMod val="50000"/>
                  </a:schemeClr>
                </a:solidFill>
              </a:rPr>
              <a:t>readings ahead of </a:t>
            </a:r>
            <a:r>
              <a:rPr lang="en-US" sz="2800" dirty="0" smtClean="0">
                <a:solidFill>
                  <a:schemeClr val="bg1">
                    <a:lumMod val="50000"/>
                  </a:schemeClr>
                </a:solidFill>
              </a:rPr>
              <a:t>time</a:t>
            </a:r>
            <a:r>
              <a:rPr lang="en-US" sz="2800" dirty="0">
                <a:solidFill>
                  <a:schemeClr val="bg1">
                    <a:lumMod val="50000"/>
                  </a:schemeClr>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bg/>
                                          </p:spTgt>
                                        </p:tgtEl>
                                        <p:attrNameLst>
                                          <p:attrName>style.visibility</p:attrName>
                                        </p:attrNameLst>
                                      </p:cBhvr>
                                      <p:to>
                                        <p:strVal val="visible"/>
                                      </p:to>
                                    </p:set>
                                    <p:anim by="(-#ppt_w*2)" calcmode="lin" valueType="num">
                                      <p:cBhvr rctx="PPT">
                                        <p:cTn id="7" dur="250" autoRev="1" fill="hold">
                                          <p:stCondLst>
                                            <p:cond delay="0"/>
                                          </p:stCondLst>
                                        </p:cTn>
                                        <p:tgtEl>
                                          <p:spTgt spid="9">
                                            <p:bg/>
                                          </p:spTgt>
                                        </p:tgtEl>
                                        <p:attrNameLst>
                                          <p:attrName>ppt_w</p:attrName>
                                        </p:attrNameLst>
                                      </p:cBhvr>
                                    </p:anim>
                                    <p:anim by="(#ppt_w*0.50)" calcmode="lin" valueType="num">
                                      <p:cBhvr>
                                        <p:cTn id="8" dur="250" decel="50000" autoRev="1" fill="hold">
                                          <p:stCondLst>
                                            <p:cond delay="0"/>
                                          </p:stCondLst>
                                        </p:cTn>
                                        <p:tgtEl>
                                          <p:spTgt spid="9">
                                            <p:bg/>
                                          </p:spTgt>
                                        </p:tgtEl>
                                        <p:attrNameLst>
                                          <p:attrName>ppt_x</p:attrName>
                                        </p:attrNameLst>
                                      </p:cBhvr>
                                    </p:anim>
                                    <p:anim from="(-#ppt_h/2)" to="(#ppt_y)" calcmode="lin" valueType="num">
                                      <p:cBhvr>
                                        <p:cTn id="9" dur="500" fill="hold">
                                          <p:stCondLst>
                                            <p:cond delay="0"/>
                                          </p:stCondLst>
                                        </p:cTn>
                                        <p:tgtEl>
                                          <p:spTgt spid="9">
                                            <p:bg/>
                                          </p:spTgt>
                                        </p:tgtEl>
                                        <p:attrNameLst>
                                          <p:attrName>ppt_y</p:attrName>
                                        </p:attrNameLst>
                                      </p:cBhvr>
                                    </p:anim>
                                    <p:animRot by="21600000">
                                      <p:cBhvr>
                                        <p:cTn id="10" dur="500" fill="hold">
                                          <p:stCondLst>
                                            <p:cond delay="0"/>
                                          </p:stCondLst>
                                        </p:cTn>
                                        <p:tgtEl>
                                          <p:spTgt spid="9">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9">
                                            <p:txEl>
                                              <p:pRg st="0" end="0"/>
                                            </p:txEl>
                                          </p:spTgt>
                                        </p:tgtEl>
                                        <p:attrNameLst>
                                          <p:attrName>style.visibility</p:attrName>
                                        </p:attrNameLst>
                                      </p:cBhvr>
                                      <p:to>
                                        <p:strVal val="visible"/>
                                      </p:to>
                                    </p:set>
                                    <p:anim by="(-#ppt_w*2)" calcmode="lin" valueType="num">
                                      <p:cBhvr rctx="PPT">
                                        <p:cTn id="13" dur="250" autoRev="1" fill="hold">
                                          <p:stCondLst>
                                            <p:cond delay="0"/>
                                          </p:stCondLst>
                                        </p:cTn>
                                        <p:tgtEl>
                                          <p:spTgt spid="9">
                                            <p:txEl>
                                              <p:pRg st="0" end="0"/>
                                            </p:txEl>
                                          </p:spTgt>
                                        </p:tgtEl>
                                        <p:attrNameLst>
                                          <p:attrName>ppt_w</p:attrName>
                                        </p:attrNameLst>
                                      </p:cBhvr>
                                    </p:anim>
                                    <p:anim by="(#ppt_w*0.50)" calcmode="lin" valueType="num">
                                      <p:cBhvr>
                                        <p:cTn id="14" dur="250" decel="50000" autoRev="1" fill="hold">
                                          <p:stCondLst>
                                            <p:cond delay="0"/>
                                          </p:stCondLst>
                                        </p:cTn>
                                        <p:tgtEl>
                                          <p:spTgt spid="9">
                                            <p:txEl>
                                              <p:pRg st="0" end="0"/>
                                            </p:txEl>
                                          </p:spTgt>
                                        </p:tgtEl>
                                        <p:attrNameLst>
                                          <p:attrName>ppt_x</p:attrName>
                                        </p:attrNameLst>
                                      </p:cBhvr>
                                    </p:anim>
                                    <p:anim from="(-#ppt_h/2)" to="(#ppt_y)" calcmode="lin" valueType="num">
                                      <p:cBhvr>
                                        <p:cTn id="15" dur="500" fill="hold">
                                          <p:stCondLst>
                                            <p:cond delay="0"/>
                                          </p:stCondLst>
                                        </p:cTn>
                                        <p:tgtEl>
                                          <p:spTgt spid="9">
                                            <p:txEl>
                                              <p:pRg st="0" end="0"/>
                                            </p:txEl>
                                          </p:spTgt>
                                        </p:tgtEl>
                                        <p:attrNameLst>
                                          <p:attrName>ppt_y</p:attrName>
                                        </p:attrNameLst>
                                      </p:cBhvr>
                                    </p:anim>
                                    <p:animRot by="21600000">
                                      <p:cBhvr>
                                        <p:cTn id="16" dur="500" fill="hold">
                                          <p:stCondLst>
                                            <p:cond delay="0"/>
                                          </p:stCondLst>
                                        </p:cTn>
                                        <p:tgtEl>
                                          <p:spTgt spid="9">
                                            <p:txEl>
                                              <p:pRg st="0" end="0"/>
                                            </p:txEl>
                                          </p:spTgt>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9">
                                            <p:txEl>
                                              <p:pRg st="1" end="1"/>
                                            </p:txEl>
                                          </p:spTgt>
                                        </p:tgtEl>
                                        <p:attrNameLst>
                                          <p:attrName>style.visibility</p:attrName>
                                        </p:attrNameLst>
                                      </p:cBhvr>
                                      <p:to>
                                        <p:strVal val="visible"/>
                                      </p:to>
                                    </p:set>
                                    <p:anim by="(-#ppt_w*2)" calcmode="lin" valueType="num">
                                      <p:cBhvr rctx="PPT">
                                        <p:cTn id="19" dur="250" autoRev="1" fill="hold">
                                          <p:stCondLst>
                                            <p:cond delay="0"/>
                                          </p:stCondLst>
                                        </p:cTn>
                                        <p:tgtEl>
                                          <p:spTgt spid="9">
                                            <p:txEl>
                                              <p:pRg st="1" end="1"/>
                                            </p:txEl>
                                          </p:spTgt>
                                        </p:tgtEl>
                                        <p:attrNameLst>
                                          <p:attrName>ppt_w</p:attrName>
                                        </p:attrNameLst>
                                      </p:cBhvr>
                                    </p:anim>
                                    <p:anim by="(#ppt_w*0.50)" calcmode="lin" valueType="num">
                                      <p:cBhvr>
                                        <p:cTn id="20" dur="250" decel="50000" autoRev="1" fill="hold">
                                          <p:stCondLst>
                                            <p:cond delay="0"/>
                                          </p:stCondLst>
                                        </p:cTn>
                                        <p:tgtEl>
                                          <p:spTgt spid="9">
                                            <p:txEl>
                                              <p:pRg st="1" end="1"/>
                                            </p:txEl>
                                          </p:spTgt>
                                        </p:tgtEl>
                                        <p:attrNameLst>
                                          <p:attrName>ppt_x</p:attrName>
                                        </p:attrNameLst>
                                      </p:cBhvr>
                                    </p:anim>
                                    <p:anim from="(-#ppt_h/2)" to="(#ppt_y)" calcmode="lin" valueType="num">
                                      <p:cBhvr>
                                        <p:cTn id="21" dur="500" fill="hold">
                                          <p:stCondLst>
                                            <p:cond delay="0"/>
                                          </p:stCondLst>
                                        </p:cTn>
                                        <p:tgtEl>
                                          <p:spTgt spid="9">
                                            <p:txEl>
                                              <p:pRg st="1" end="1"/>
                                            </p:txEl>
                                          </p:spTgt>
                                        </p:tgtEl>
                                        <p:attrNameLst>
                                          <p:attrName>ppt_y</p:attrName>
                                        </p:attrNameLst>
                                      </p:cBhvr>
                                    </p:anim>
                                    <p:animRot by="21600000">
                                      <p:cBhvr>
                                        <p:cTn id="22" dur="500" fill="hold">
                                          <p:stCondLst>
                                            <p:cond delay="0"/>
                                          </p:stCondLst>
                                        </p:cTn>
                                        <p:tgtEl>
                                          <p:spTgt spid="9">
                                            <p:txEl>
                                              <p:pRg st="1" end="1"/>
                                            </p:txEl>
                                          </p:spTgt>
                                        </p:tgtEl>
                                        <p:attrNameLst>
                                          <p:attrName>r</p:attrName>
                                        </p:attrNameLst>
                                      </p:cBhvr>
                                    </p:animRot>
                                  </p:childTnLst>
                                </p:cTn>
                              </p:par>
                            </p:childTnLst>
                          </p:cTn>
                        </p:par>
                        <p:par>
                          <p:cTn id="23" fill="hold">
                            <p:stCondLst>
                              <p:cond delay="22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9">
                                            <p:txEl>
                                              <p:pRg st="2" end="2"/>
                                            </p:txEl>
                                          </p:spTgt>
                                        </p:tgtEl>
                                        <p:attrNameLst>
                                          <p:attrName>style.visibility</p:attrName>
                                        </p:attrNameLst>
                                      </p:cBhvr>
                                      <p:to>
                                        <p:strVal val="visible"/>
                                      </p:to>
                                    </p:set>
                                    <p:anim by="(-#ppt_w*2)" calcmode="lin" valueType="num">
                                      <p:cBhvr rctx="PPT">
                                        <p:cTn id="26" dur="250" autoRev="1" fill="hold">
                                          <p:stCondLst>
                                            <p:cond delay="0"/>
                                          </p:stCondLst>
                                        </p:cTn>
                                        <p:tgtEl>
                                          <p:spTgt spid="9">
                                            <p:txEl>
                                              <p:pRg st="2" end="2"/>
                                            </p:txEl>
                                          </p:spTgt>
                                        </p:tgtEl>
                                        <p:attrNameLst>
                                          <p:attrName>ppt_w</p:attrName>
                                        </p:attrNameLst>
                                      </p:cBhvr>
                                    </p:anim>
                                    <p:anim by="(#ppt_w*0.50)" calcmode="lin" valueType="num">
                                      <p:cBhvr>
                                        <p:cTn id="27" dur="250" decel="50000" autoRev="1" fill="hold">
                                          <p:stCondLst>
                                            <p:cond delay="0"/>
                                          </p:stCondLst>
                                        </p:cTn>
                                        <p:tgtEl>
                                          <p:spTgt spid="9">
                                            <p:txEl>
                                              <p:pRg st="2" end="2"/>
                                            </p:txEl>
                                          </p:spTgt>
                                        </p:tgtEl>
                                        <p:attrNameLst>
                                          <p:attrName>ppt_x</p:attrName>
                                        </p:attrNameLst>
                                      </p:cBhvr>
                                    </p:anim>
                                    <p:anim from="(-#ppt_h/2)" to="(#ppt_y)" calcmode="lin" valueType="num">
                                      <p:cBhvr>
                                        <p:cTn id="28" dur="500" fill="hold">
                                          <p:stCondLst>
                                            <p:cond delay="0"/>
                                          </p:stCondLst>
                                        </p:cTn>
                                        <p:tgtEl>
                                          <p:spTgt spid="9">
                                            <p:txEl>
                                              <p:pRg st="2" end="2"/>
                                            </p:txEl>
                                          </p:spTgt>
                                        </p:tgtEl>
                                        <p:attrNameLst>
                                          <p:attrName>ppt_y</p:attrName>
                                        </p:attrNameLst>
                                      </p:cBhvr>
                                    </p:anim>
                                    <p:animRot by="21600000">
                                      <p:cBhvr>
                                        <p:cTn id="29" dur="500" fill="hold">
                                          <p:stCondLst>
                                            <p:cond delay="0"/>
                                          </p:stCondLst>
                                        </p:cTn>
                                        <p:tgtEl>
                                          <p:spTgt spid="9">
                                            <p:txEl>
                                              <p:pRg st="2" end="2"/>
                                            </p:txEl>
                                          </p:spTgt>
                                        </p:tgtEl>
                                        <p:attrNameLst>
                                          <p:attrName>r</p:attrName>
                                        </p:attrNameLst>
                                      </p:cBhvr>
                                    </p:animRot>
                                  </p:childTnLst>
                                </p:cTn>
                              </p:par>
                              <p:par>
                                <p:cTn id="30" presetID="56" presetClass="entr" presetSubtype="0" fill="hold" grpId="0" nodeType="withEffect">
                                  <p:stCondLst>
                                    <p:cond delay="0"/>
                                  </p:stCondLst>
                                  <p:iterate type="lt">
                                    <p:tmPct val="10000"/>
                                  </p:iterate>
                                  <p:childTnLst>
                                    <p:set>
                                      <p:cBhvr>
                                        <p:cTn id="31" dur="1" fill="hold">
                                          <p:stCondLst>
                                            <p:cond delay="0"/>
                                          </p:stCondLst>
                                        </p:cTn>
                                        <p:tgtEl>
                                          <p:spTgt spid="9">
                                            <p:txEl>
                                              <p:pRg st="3" end="3"/>
                                            </p:txEl>
                                          </p:spTgt>
                                        </p:tgtEl>
                                        <p:attrNameLst>
                                          <p:attrName>style.visibility</p:attrName>
                                        </p:attrNameLst>
                                      </p:cBhvr>
                                      <p:to>
                                        <p:strVal val="visible"/>
                                      </p:to>
                                    </p:set>
                                    <p:anim by="(-#ppt_w*2)" calcmode="lin" valueType="num">
                                      <p:cBhvr rctx="PPT">
                                        <p:cTn id="32" dur="250" autoRev="1" fill="hold">
                                          <p:stCondLst>
                                            <p:cond delay="0"/>
                                          </p:stCondLst>
                                        </p:cTn>
                                        <p:tgtEl>
                                          <p:spTgt spid="9">
                                            <p:txEl>
                                              <p:pRg st="3" end="3"/>
                                            </p:txEl>
                                          </p:spTgt>
                                        </p:tgtEl>
                                        <p:attrNameLst>
                                          <p:attrName>ppt_w</p:attrName>
                                        </p:attrNameLst>
                                      </p:cBhvr>
                                    </p:anim>
                                    <p:anim by="(#ppt_w*0.50)" calcmode="lin" valueType="num">
                                      <p:cBhvr>
                                        <p:cTn id="33" dur="250" decel="50000" autoRev="1" fill="hold">
                                          <p:stCondLst>
                                            <p:cond delay="0"/>
                                          </p:stCondLst>
                                        </p:cTn>
                                        <p:tgtEl>
                                          <p:spTgt spid="9">
                                            <p:txEl>
                                              <p:pRg st="3" end="3"/>
                                            </p:txEl>
                                          </p:spTgt>
                                        </p:tgtEl>
                                        <p:attrNameLst>
                                          <p:attrName>ppt_x</p:attrName>
                                        </p:attrNameLst>
                                      </p:cBhvr>
                                    </p:anim>
                                    <p:anim from="(-#ppt_h/2)" to="(#ppt_y)" calcmode="lin" valueType="num">
                                      <p:cBhvr>
                                        <p:cTn id="34" dur="500" fill="hold">
                                          <p:stCondLst>
                                            <p:cond delay="0"/>
                                          </p:stCondLst>
                                        </p:cTn>
                                        <p:tgtEl>
                                          <p:spTgt spid="9">
                                            <p:txEl>
                                              <p:pRg st="3" end="3"/>
                                            </p:txEl>
                                          </p:spTgt>
                                        </p:tgtEl>
                                        <p:attrNameLst>
                                          <p:attrName>ppt_y</p:attrName>
                                        </p:attrNameLst>
                                      </p:cBhvr>
                                    </p:anim>
                                    <p:animRot by="21600000">
                                      <p:cBhvr>
                                        <p:cTn id="35" dur="500" fill="hold">
                                          <p:stCondLst>
                                            <p:cond delay="0"/>
                                          </p:stCondLst>
                                        </p:cTn>
                                        <p:tgtEl>
                                          <p:spTgt spid="9">
                                            <p:txEl>
                                              <p:pRg st="3" end="3"/>
                                            </p:txEl>
                                          </p:spTgt>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9">
                                            <p:txEl>
                                              <p:pRg st="4" end="4"/>
                                            </p:txEl>
                                          </p:spTgt>
                                        </p:tgtEl>
                                        <p:attrNameLst>
                                          <p:attrName>style.visibility</p:attrName>
                                        </p:attrNameLst>
                                      </p:cBhvr>
                                      <p:to>
                                        <p:strVal val="visible"/>
                                      </p:to>
                                    </p:set>
                                    <p:anim by="(-#ppt_w*2)" calcmode="lin" valueType="num">
                                      <p:cBhvr rctx="PPT">
                                        <p:cTn id="38" dur="250" autoRev="1" fill="hold">
                                          <p:stCondLst>
                                            <p:cond delay="0"/>
                                          </p:stCondLst>
                                        </p:cTn>
                                        <p:tgtEl>
                                          <p:spTgt spid="9">
                                            <p:txEl>
                                              <p:pRg st="4" end="4"/>
                                            </p:txEl>
                                          </p:spTgt>
                                        </p:tgtEl>
                                        <p:attrNameLst>
                                          <p:attrName>ppt_w</p:attrName>
                                        </p:attrNameLst>
                                      </p:cBhvr>
                                    </p:anim>
                                    <p:anim by="(#ppt_w*0.50)" calcmode="lin" valueType="num">
                                      <p:cBhvr>
                                        <p:cTn id="39" dur="250" decel="50000" autoRev="1" fill="hold">
                                          <p:stCondLst>
                                            <p:cond delay="0"/>
                                          </p:stCondLst>
                                        </p:cTn>
                                        <p:tgtEl>
                                          <p:spTgt spid="9">
                                            <p:txEl>
                                              <p:pRg st="4" end="4"/>
                                            </p:txEl>
                                          </p:spTgt>
                                        </p:tgtEl>
                                        <p:attrNameLst>
                                          <p:attrName>ppt_x</p:attrName>
                                        </p:attrNameLst>
                                      </p:cBhvr>
                                    </p:anim>
                                    <p:anim from="(-#ppt_h/2)" to="(#ppt_y)" calcmode="lin" valueType="num">
                                      <p:cBhvr>
                                        <p:cTn id="40" dur="500" fill="hold">
                                          <p:stCondLst>
                                            <p:cond delay="0"/>
                                          </p:stCondLst>
                                        </p:cTn>
                                        <p:tgtEl>
                                          <p:spTgt spid="9">
                                            <p:txEl>
                                              <p:pRg st="4" end="4"/>
                                            </p:txEl>
                                          </p:spTgt>
                                        </p:tgtEl>
                                        <p:attrNameLst>
                                          <p:attrName>ppt_y</p:attrName>
                                        </p:attrNameLst>
                                      </p:cBhvr>
                                    </p:anim>
                                    <p:animRot by="21600000">
                                      <p:cBhvr>
                                        <p:cTn id="41" dur="500" fill="hold">
                                          <p:stCondLst>
                                            <p:cond delay="0"/>
                                          </p:stCondLst>
                                        </p:cTn>
                                        <p:tgtEl>
                                          <p:spTgt spid="9">
                                            <p:txEl>
                                              <p:pRg st="4" end="4"/>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bg/>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childTnLst>
                                </p:cTn>
                              </p:par>
                            </p:childTnLst>
                          </p:cTn>
                        </p:par>
                        <p:par>
                          <p:cTn id="50" fill="hold">
                            <p:stCondLst>
                              <p:cond delay="0"/>
                            </p:stCondLst>
                            <p:childTnLst>
                              <p:par>
                                <p:cTn id="51" presetID="56" presetClass="entr" presetSubtype="0" fill="hold" nodeType="afterEffect">
                                  <p:stCondLst>
                                    <p:cond delay="0"/>
                                  </p:stCondLst>
                                  <p:iterate type="lt">
                                    <p:tmPct val="10000"/>
                                  </p:iterate>
                                  <p:childTnLst>
                                    <p:set>
                                      <p:cBhvr>
                                        <p:cTn id="52" dur="1" fill="hold">
                                          <p:stCondLst>
                                            <p:cond delay="0"/>
                                          </p:stCondLst>
                                        </p:cTn>
                                        <p:tgtEl>
                                          <p:spTgt spid="3">
                                            <p:txEl>
                                              <p:pRg st="0" end="0"/>
                                            </p:txEl>
                                          </p:spTgt>
                                        </p:tgtEl>
                                        <p:attrNameLst>
                                          <p:attrName>style.visibility</p:attrName>
                                        </p:attrNameLst>
                                      </p:cBhvr>
                                      <p:to>
                                        <p:strVal val="visible"/>
                                      </p:to>
                                    </p:set>
                                    <p:anim by="(-#ppt_w*2)" calcmode="lin" valueType="num">
                                      <p:cBhvr rctx="PPT">
                                        <p:cTn id="53" dur="250" autoRev="1" fill="hold">
                                          <p:stCondLst>
                                            <p:cond delay="0"/>
                                          </p:stCondLst>
                                        </p:cTn>
                                        <p:tgtEl>
                                          <p:spTgt spid="3">
                                            <p:txEl>
                                              <p:pRg st="0" end="0"/>
                                            </p:txEl>
                                          </p:spTgt>
                                        </p:tgtEl>
                                        <p:attrNameLst>
                                          <p:attrName>ppt_w</p:attrName>
                                        </p:attrNameLst>
                                      </p:cBhvr>
                                    </p:anim>
                                    <p:anim by="(#ppt_w*0.50)" calcmode="lin" valueType="num">
                                      <p:cBhvr>
                                        <p:cTn id="54" dur="250" decel="50000" autoRev="1" fill="hold">
                                          <p:stCondLst>
                                            <p:cond delay="0"/>
                                          </p:stCondLst>
                                        </p:cTn>
                                        <p:tgtEl>
                                          <p:spTgt spid="3">
                                            <p:txEl>
                                              <p:pRg st="0" end="0"/>
                                            </p:txEl>
                                          </p:spTgt>
                                        </p:tgtEl>
                                        <p:attrNameLst>
                                          <p:attrName>ppt_x</p:attrName>
                                        </p:attrNameLst>
                                      </p:cBhvr>
                                    </p:anim>
                                    <p:anim from="(-#ppt_h/2)" to="(#ppt_y)" calcmode="lin" valueType="num">
                                      <p:cBhvr>
                                        <p:cTn id="55" dur="500" fill="hold">
                                          <p:stCondLst>
                                            <p:cond delay="0"/>
                                          </p:stCondLst>
                                        </p:cTn>
                                        <p:tgtEl>
                                          <p:spTgt spid="3">
                                            <p:txEl>
                                              <p:pRg st="0" end="0"/>
                                            </p:txEl>
                                          </p:spTgt>
                                        </p:tgtEl>
                                        <p:attrNameLst>
                                          <p:attrName>ppt_y</p:attrName>
                                        </p:attrNameLst>
                                      </p:cBhvr>
                                    </p:anim>
                                    <p:animRot by="21600000">
                                      <p:cBhvr>
                                        <p:cTn id="56" dur="500" fill="hold">
                                          <p:stCondLst>
                                            <p:cond delay="0"/>
                                          </p:stCondLst>
                                        </p:cTn>
                                        <p:tgtEl>
                                          <p:spTgt spid="3">
                                            <p:txEl>
                                              <p:pRg st="0" end="0"/>
                                            </p:txEl>
                                          </p:spTgt>
                                        </p:tgtEl>
                                        <p:attrNameLst>
                                          <p:attrName>r</p:attrName>
                                        </p:attrNameLst>
                                      </p:cBhvr>
                                    </p:animRot>
                                  </p:childTnLst>
                                </p:cTn>
                              </p:par>
                            </p:childTnLst>
                          </p:cTn>
                        </p:par>
                        <p:par>
                          <p:cTn id="57" fill="hold">
                            <p:stCondLst>
                              <p:cond delay="2450"/>
                            </p:stCondLst>
                            <p:childTnLst>
                              <p:par>
                                <p:cTn id="58" presetID="56" presetClass="entr" presetSubtype="0" fill="hold" nodeType="afterEffect">
                                  <p:stCondLst>
                                    <p:cond delay="0"/>
                                  </p:stCondLst>
                                  <p:iterate type="lt">
                                    <p:tmPct val="10000"/>
                                  </p:iterate>
                                  <p:childTnLst>
                                    <p:set>
                                      <p:cBhvr>
                                        <p:cTn id="59" dur="1" fill="hold">
                                          <p:stCondLst>
                                            <p:cond delay="0"/>
                                          </p:stCondLst>
                                        </p:cTn>
                                        <p:tgtEl>
                                          <p:spTgt spid="3">
                                            <p:txEl>
                                              <p:pRg st="1" end="1"/>
                                            </p:txEl>
                                          </p:spTgt>
                                        </p:tgtEl>
                                        <p:attrNameLst>
                                          <p:attrName>style.visibility</p:attrName>
                                        </p:attrNameLst>
                                      </p:cBhvr>
                                      <p:to>
                                        <p:strVal val="visible"/>
                                      </p:to>
                                    </p:set>
                                    <p:anim by="(-#ppt_w*2)" calcmode="lin" valueType="num">
                                      <p:cBhvr rctx="PPT">
                                        <p:cTn id="60" dur="250" autoRev="1" fill="hold">
                                          <p:stCondLst>
                                            <p:cond delay="0"/>
                                          </p:stCondLst>
                                        </p:cTn>
                                        <p:tgtEl>
                                          <p:spTgt spid="3">
                                            <p:txEl>
                                              <p:pRg st="1" end="1"/>
                                            </p:txEl>
                                          </p:spTgt>
                                        </p:tgtEl>
                                        <p:attrNameLst>
                                          <p:attrName>ppt_w</p:attrName>
                                        </p:attrNameLst>
                                      </p:cBhvr>
                                    </p:anim>
                                    <p:anim by="(#ppt_w*0.50)" calcmode="lin" valueType="num">
                                      <p:cBhvr>
                                        <p:cTn id="61" dur="250" decel="50000" autoRev="1" fill="hold">
                                          <p:stCondLst>
                                            <p:cond delay="0"/>
                                          </p:stCondLst>
                                        </p:cTn>
                                        <p:tgtEl>
                                          <p:spTgt spid="3">
                                            <p:txEl>
                                              <p:pRg st="1" end="1"/>
                                            </p:txEl>
                                          </p:spTgt>
                                        </p:tgtEl>
                                        <p:attrNameLst>
                                          <p:attrName>ppt_x</p:attrName>
                                        </p:attrNameLst>
                                      </p:cBhvr>
                                    </p:anim>
                                    <p:anim from="(-#ppt_h/2)" to="(#ppt_y)" calcmode="lin" valueType="num">
                                      <p:cBhvr>
                                        <p:cTn id="62" dur="500" fill="hold">
                                          <p:stCondLst>
                                            <p:cond delay="0"/>
                                          </p:stCondLst>
                                        </p:cTn>
                                        <p:tgtEl>
                                          <p:spTgt spid="3">
                                            <p:txEl>
                                              <p:pRg st="1" end="1"/>
                                            </p:txEl>
                                          </p:spTgt>
                                        </p:tgtEl>
                                        <p:attrNameLst>
                                          <p:attrName>ppt_y</p:attrName>
                                        </p:attrNameLst>
                                      </p:cBhvr>
                                    </p:anim>
                                    <p:animRot by="21600000">
                                      <p:cBhvr>
                                        <p:cTn id="63" dur="500" fill="hold">
                                          <p:stCondLst>
                                            <p:cond delay="0"/>
                                          </p:stCondLst>
                                        </p:cTn>
                                        <p:tgtEl>
                                          <p:spTgt spid="3">
                                            <p:txEl>
                                              <p:pRg st="1" end="1"/>
                                            </p:txEl>
                                          </p:spTgt>
                                        </p:tgtEl>
                                        <p:attrNameLst>
                                          <p:attrName>r</p:attrName>
                                        </p:attrNameLst>
                                      </p:cBhvr>
                                    </p:animRot>
                                  </p:childTnLst>
                                </p:cTn>
                              </p:par>
                            </p:childTnLst>
                          </p:cTn>
                        </p:par>
                        <p:par>
                          <p:cTn id="64" fill="hold">
                            <p:stCondLst>
                              <p:cond delay="4150"/>
                            </p:stCondLst>
                            <p:childTnLst>
                              <p:par>
                                <p:cTn id="65" presetID="56" presetClass="entr" presetSubtype="0" fill="hold" nodeType="afterEffect">
                                  <p:stCondLst>
                                    <p:cond delay="0"/>
                                  </p:stCondLst>
                                  <p:iterate type="lt">
                                    <p:tmPct val="10000"/>
                                  </p:iterate>
                                  <p:childTnLst>
                                    <p:set>
                                      <p:cBhvr>
                                        <p:cTn id="66" dur="1" fill="hold">
                                          <p:stCondLst>
                                            <p:cond delay="0"/>
                                          </p:stCondLst>
                                        </p:cTn>
                                        <p:tgtEl>
                                          <p:spTgt spid="3">
                                            <p:txEl>
                                              <p:pRg st="2" end="2"/>
                                            </p:txEl>
                                          </p:spTgt>
                                        </p:tgtEl>
                                        <p:attrNameLst>
                                          <p:attrName>style.visibility</p:attrName>
                                        </p:attrNameLst>
                                      </p:cBhvr>
                                      <p:to>
                                        <p:strVal val="visible"/>
                                      </p:to>
                                    </p:set>
                                    <p:anim by="(-#ppt_w*2)" calcmode="lin" valueType="num">
                                      <p:cBhvr rctx="PPT">
                                        <p:cTn id="67" dur="250" autoRev="1" fill="hold">
                                          <p:stCondLst>
                                            <p:cond delay="0"/>
                                          </p:stCondLst>
                                        </p:cTn>
                                        <p:tgtEl>
                                          <p:spTgt spid="3">
                                            <p:txEl>
                                              <p:pRg st="2" end="2"/>
                                            </p:txEl>
                                          </p:spTgt>
                                        </p:tgtEl>
                                        <p:attrNameLst>
                                          <p:attrName>ppt_w</p:attrName>
                                        </p:attrNameLst>
                                      </p:cBhvr>
                                    </p:anim>
                                    <p:anim by="(#ppt_w*0.50)" calcmode="lin" valueType="num">
                                      <p:cBhvr>
                                        <p:cTn id="68" dur="250" decel="50000" autoRev="1" fill="hold">
                                          <p:stCondLst>
                                            <p:cond delay="0"/>
                                          </p:stCondLst>
                                        </p:cTn>
                                        <p:tgtEl>
                                          <p:spTgt spid="3">
                                            <p:txEl>
                                              <p:pRg st="2" end="2"/>
                                            </p:txEl>
                                          </p:spTgt>
                                        </p:tgtEl>
                                        <p:attrNameLst>
                                          <p:attrName>ppt_x</p:attrName>
                                        </p:attrNameLst>
                                      </p:cBhvr>
                                    </p:anim>
                                    <p:anim from="(-#ppt_h/2)" to="(#ppt_y)" calcmode="lin" valueType="num">
                                      <p:cBhvr>
                                        <p:cTn id="69" dur="500" fill="hold">
                                          <p:stCondLst>
                                            <p:cond delay="0"/>
                                          </p:stCondLst>
                                        </p:cTn>
                                        <p:tgtEl>
                                          <p:spTgt spid="3">
                                            <p:txEl>
                                              <p:pRg st="2" end="2"/>
                                            </p:txEl>
                                          </p:spTgt>
                                        </p:tgtEl>
                                        <p:attrNameLst>
                                          <p:attrName>ppt_y</p:attrName>
                                        </p:attrNameLst>
                                      </p:cBhvr>
                                    </p:anim>
                                    <p:animRot by="21600000">
                                      <p:cBhvr>
                                        <p:cTn id="70" dur="5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9"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458200" cy="1362075"/>
          </a:xfrm>
        </p:spPr>
        <p:txBody>
          <a:bodyPr/>
          <a:lstStyle/>
          <a:p>
            <a:pPr algn="ctr"/>
            <a:r>
              <a:rPr lang="en-US" dirty="0" smtClean="0">
                <a:solidFill>
                  <a:schemeClr val="accent2">
                    <a:lumMod val="50000"/>
                  </a:schemeClr>
                </a:solidFill>
              </a:rPr>
              <a:t>V. Specific Training </a:t>
            </a:r>
            <a:br>
              <a:rPr lang="en-US" dirty="0" smtClean="0">
                <a:solidFill>
                  <a:schemeClr val="accent2">
                    <a:lumMod val="50000"/>
                  </a:schemeClr>
                </a:solidFill>
              </a:rPr>
            </a:br>
            <a:r>
              <a:rPr lang="en-US" dirty="0" smtClean="0">
                <a:solidFill>
                  <a:schemeClr val="accent2">
                    <a:lumMod val="50000"/>
                  </a:schemeClr>
                </a:solidFill>
              </a:rPr>
              <a:t>for Ushers and Greeters</a:t>
            </a:r>
            <a:endParaRPr lang="en-US" dirty="0">
              <a:solidFill>
                <a:schemeClr val="accent2">
                  <a:lumMod val="50000"/>
                </a:schemeClr>
              </a:solidFill>
            </a:endParaRPr>
          </a:p>
        </p:txBody>
      </p:sp>
      <p:pic>
        <p:nvPicPr>
          <p:cNvPr id="4" name="Picture 2" descr="Image result for greeters at church"/>
          <p:cNvPicPr>
            <a:picLocks noChangeAspect="1" noChangeArrowheads="1"/>
          </p:cNvPicPr>
          <p:nvPr/>
        </p:nvPicPr>
        <p:blipFill>
          <a:blip r:embed="rId2" cstate="print"/>
          <a:srcRect/>
          <a:stretch>
            <a:fillRect/>
          </a:stretch>
        </p:blipFill>
        <p:spPr bwMode="auto">
          <a:xfrm>
            <a:off x="609600" y="2286000"/>
            <a:ext cx="3505200" cy="4089400"/>
          </a:xfrm>
          <a:prstGeom prst="rect">
            <a:avLst/>
          </a:prstGeom>
          <a:noFill/>
        </p:spPr>
      </p:pic>
      <p:pic>
        <p:nvPicPr>
          <p:cNvPr id="5" name="Picture 4" descr="Image result for ushers at church"/>
          <p:cNvPicPr>
            <a:picLocks noChangeAspect="1" noChangeArrowheads="1"/>
          </p:cNvPicPr>
          <p:nvPr/>
        </p:nvPicPr>
        <p:blipFill>
          <a:blip r:embed="rId3" cstate="print"/>
          <a:srcRect/>
          <a:stretch>
            <a:fillRect/>
          </a:stretch>
        </p:blipFill>
        <p:spPr bwMode="auto">
          <a:xfrm>
            <a:off x="4648200" y="2362200"/>
            <a:ext cx="3962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6499860" y="3634740"/>
            <a:ext cx="4069080" cy="762000"/>
          </a:xfrm>
        </p:spPr>
        <p:txBody>
          <a:bodyPr>
            <a:noAutofit/>
          </a:bodyPr>
          <a:lstStyle/>
          <a:p>
            <a:pPr algn="r"/>
            <a:r>
              <a:rPr lang="en-US" sz="4400" dirty="0" smtClean="0">
                <a:solidFill>
                  <a:schemeClr val="tx2">
                    <a:lumMod val="75000"/>
                  </a:schemeClr>
                </a:solidFill>
              </a:rPr>
              <a:t>A. Songs</a:t>
            </a:r>
            <a:endParaRPr lang="en-US" sz="4400" dirty="0">
              <a:solidFill>
                <a:schemeClr val="tx2">
                  <a:lumMod val="75000"/>
                </a:schemeClr>
              </a:solidFill>
            </a:endParaRPr>
          </a:p>
        </p:txBody>
      </p:sp>
      <p:sp>
        <p:nvSpPr>
          <p:cNvPr id="6" name="Content Placeholder 5"/>
          <p:cNvSpPr>
            <a:spLocks noGrp="1"/>
          </p:cNvSpPr>
          <p:nvPr>
            <p:ph sz="half" idx="1"/>
          </p:nvPr>
        </p:nvSpPr>
        <p:spPr>
          <a:xfrm>
            <a:off x="228600" y="685800"/>
            <a:ext cx="7924800" cy="5819552"/>
          </a:xfrm>
        </p:spPr>
        <p:txBody>
          <a:bodyPr>
            <a:normAutofit fontScale="85000" lnSpcReduction="10000"/>
          </a:bodyPr>
          <a:lstStyle/>
          <a:p>
            <a:pPr lvl="0"/>
            <a:r>
              <a:rPr lang="en-US" dirty="0" smtClean="0">
                <a:solidFill>
                  <a:schemeClr val="tx2">
                    <a:lumMod val="75000"/>
                  </a:schemeClr>
                </a:solidFill>
              </a:rPr>
              <a:t>“</a:t>
            </a:r>
            <a:r>
              <a:rPr lang="en-US" dirty="0" smtClean="0">
                <a:solidFill>
                  <a:schemeClr val="accent2">
                    <a:lumMod val="75000"/>
                  </a:schemeClr>
                </a:solidFill>
              </a:rPr>
              <a:t>A Place at the Table,” Lori True</a:t>
            </a:r>
          </a:p>
          <a:p>
            <a:pPr lvl="0"/>
            <a:r>
              <a:rPr lang="en-US" dirty="0" smtClean="0">
                <a:solidFill>
                  <a:schemeClr val="accent5">
                    <a:lumMod val="60000"/>
                    <a:lumOff val="40000"/>
                  </a:schemeClr>
                </a:solidFill>
              </a:rPr>
              <a:t>“All Are Welcome,” Marty Haugen</a:t>
            </a:r>
          </a:p>
          <a:p>
            <a:pPr lvl="0"/>
            <a:r>
              <a:rPr lang="en-US" dirty="0" smtClean="0">
                <a:solidFill>
                  <a:schemeClr val="accent6">
                    <a:lumMod val="75000"/>
                  </a:schemeClr>
                </a:solidFill>
              </a:rPr>
              <a:t>“Christ Has No Body Now But Yours,” Steven C. Warner</a:t>
            </a:r>
          </a:p>
          <a:p>
            <a:pPr lvl="0"/>
            <a:r>
              <a:rPr lang="en-US" dirty="0" smtClean="0">
                <a:solidFill>
                  <a:schemeClr val="accent2">
                    <a:lumMod val="75000"/>
                  </a:schemeClr>
                </a:solidFill>
              </a:rPr>
              <a:t>“Come to the Feast,” Marty Haugen</a:t>
            </a:r>
          </a:p>
          <a:p>
            <a:pPr lvl="0"/>
            <a:r>
              <a:rPr lang="en-US" dirty="0" smtClean="0">
                <a:solidFill>
                  <a:schemeClr val="accent5">
                    <a:lumMod val="60000"/>
                    <a:lumOff val="40000"/>
                  </a:schemeClr>
                </a:solidFill>
              </a:rPr>
              <a:t>“Come to the Water,” John Foley SJ</a:t>
            </a:r>
          </a:p>
          <a:p>
            <a:pPr lvl="0"/>
            <a:r>
              <a:rPr lang="en-US" dirty="0" smtClean="0">
                <a:solidFill>
                  <a:schemeClr val="accent6">
                    <a:lumMod val="75000"/>
                  </a:schemeClr>
                </a:solidFill>
              </a:rPr>
              <a:t>“Gather Us In,” Marty Haugen</a:t>
            </a:r>
          </a:p>
          <a:p>
            <a:pPr lvl="0"/>
            <a:r>
              <a:rPr lang="en-US" dirty="0" smtClean="0">
                <a:solidFill>
                  <a:schemeClr val="accent2">
                    <a:lumMod val="75000"/>
                  </a:schemeClr>
                </a:solidFill>
              </a:rPr>
              <a:t>“Gathered as One,” Deanna Light</a:t>
            </a:r>
          </a:p>
          <a:p>
            <a:pPr lvl="0"/>
            <a:r>
              <a:rPr lang="en-US" dirty="0" smtClean="0">
                <a:solidFill>
                  <a:schemeClr val="accent5">
                    <a:lumMod val="60000"/>
                    <a:lumOff val="40000"/>
                  </a:schemeClr>
                </a:solidFill>
              </a:rPr>
              <a:t>“God Has Chosen Me,” Bernadette Farrell</a:t>
            </a:r>
          </a:p>
          <a:p>
            <a:pPr lvl="0"/>
            <a:r>
              <a:rPr lang="en-US" dirty="0" smtClean="0">
                <a:solidFill>
                  <a:schemeClr val="accent6">
                    <a:lumMod val="75000"/>
                  </a:schemeClr>
                </a:solidFill>
              </a:rPr>
              <a:t>“Table of Plenty,” Dan </a:t>
            </a:r>
            <a:r>
              <a:rPr lang="en-US" dirty="0" err="1" smtClean="0">
                <a:solidFill>
                  <a:schemeClr val="accent6">
                    <a:lumMod val="75000"/>
                  </a:schemeClr>
                </a:solidFill>
              </a:rPr>
              <a:t>Schutte</a:t>
            </a:r>
            <a:endParaRPr lang="en-US" dirty="0" smtClean="0">
              <a:solidFill>
                <a:schemeClr val="accent6">
                  <a:lumMod val="75000"/>
                </a:schemeClr>
              </a:solidFill>
            </a:endParaRPr>
          </a:p>
          <a:p>
            <a:pPr lvl="0"/>
            <a:r>
              <a:rPr lang="en-US" dirty="0" smtClean="0">
                <a:solidFill>
                  <a:schemeClr val="accent2">
                    <a:lumMod val="75000"/>
                  </a:schemeClr>
                </a:solidFill>
              </a:rPr>
              <a:t>“We Are the Light of the World,” Jean A. Greif</a:t>
            </a:r>
          </a:p>
          <a:p>
            <a:pPr lvl="0"/>
            <a:r>
              <a:rPr lang="en-US" dirty="0" smtClean="0">
                <a:solidFill>
                  <a:schemeClr val="accent5">
                    <a:lumMod val="60000"/>
                    <a:lumOff val="40000"/>
                  </a:schemeClr>
                </a:solidFill>
              </a:rPr>
              <a:t>“We Come to Your Feast,” Michael </a:t>
            </a:r>
            <a:r>
              <a:rPr lang="en-US" dirty="0" err="1" smtClean="0">
                <a:solidFill>
                  <a:schemeClr val="accent5">
                    <a:lumMod val="60000"/>
                    <a:lumOff val="40000"/>
                  </a:schemeClr>
                </a:solidFill>
              </a:rPr>
              <a:t>Joncas</a:t>
            </a:r>
            <a:endParaRPr lang="en-US" dirty="0" smtClean="0">
              <a:solidFill>
                <a:schemeClr val="accent5">
                  <a:lumMod val="60000"/>
                  <a:lumOff val="40000"/>
                </a:schemeClr>
              </a:solidFill>
            </a:endParaRPr>
          </a:p>
          <a:p>
            <a:pPr lvl="0"/>
            <a:r>
              <a:rPr lang="en-US" dirty="0" smtClean="0">
                <a:solidFill>
                  <a:schemeClr val="accent6">
                    <a:lumMod val="75000"/>
                  </a:schemeClr>
                </a:solidFill>
              </a:rPr>
              <a:t>“Enter,” John </a:t>
            </a:r>
            <a:r>
              <a:rPr lang="en-US" dirty="0" err="1" smtClean="0">
                <a:solidFill>
                  <a:schemeClr val="accent6">
                    <a:lumMod val="75000"/>
                  </a:schemeClr>
                </a:solidFill>
              </a:rPr>
              <a:t>Angotti</a:t>
            </a:r>
            <a:endParaRPr lang="en-US" dirty="0" smtClean="0">
              <a:solidFill>
                <a:schemeClr val="accent6">
                  <a:lumMod val="75000"/>
                </a:schemeClr>
              </a:solidFill>
            </a:endParaRPr>
          </a:p>
          <a:p>
            <a:pPr lvl="0"/>
            <a:r>
              <a:rPr lang="en-US" dirty="0" smtClean="0">
                <a:solidFill>
                  <a:schemeClr val="accent2">
                    <a:lumMod val="75000"/>
                  </a:schemeClr>
                </a:solidFill>
              </a:rPr>
              <a:t>“Go, Make a Difference,” Steve </a:t>
            </a:r>
            <a:r>
              <a:rPr lang="en-US" dirty="0" err="1" smtClean="0">
                <a:solidFill>
                  <a:schemeClr val="accent2">
                    <a:lumMod val="75000"/>
                  </a:schemeClr>
                </a:solidFill>
              </a:rPr>
              <a:t>Angrisano</a:t>
            </a:r>
            <a:endParaRPr lang="en-US" dirty="0" smtClean="0">
              <a:solidFill>
                <a:schemeClr val="accent2">
                  <a:lumMod val="75000"/>
                </a:schemeClr>
              </a:solidFill>
            </a:endParaRPr>
          </a:p>
          <a:p>
            <a:endParaRPr lang="en-US" dirty="0"/>
          </a:p>
        </p:txBody>
      </p:sp>
      <p:cxnSp>
        <p:nvCxnSpPr>
          <p:cNvPr id="8" name="Straight Connector 7"/>
          <p:cNvCxnSpPr/>
          <p:nvPr/>
        </p:nvCxnSpPr>
        <p:spPr>
          <a:xfrm>
            <a:off x="8077200" y="1066800"/>
            <a:ext cx="0" cy="54864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p:cTn id="22"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p:cTn id="3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p:cTn id="37"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6" end="6"/>
                                            </p:txEl>
                                          </p:spTgt>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p:cTn id="42"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7" end="7"/>
                                            </p:txEl>
                                          </p:spTgt>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p:cTn id="4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p:cTn id="52"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7" presetClass="entr" presetSubtype="10" fill="hold" grpId="0" nodeType="after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p:cTn id="57"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6">
                                            <p:txEl>
                                              <p:pRg st="10" end="10"/>
                                            </p:txEl>
                                          </p:spTgt>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17" presetClass="entr" presetSubtype="10" fill="hold" grpId="0" nodeType="after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p:cTn id="62" dur="5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par>
                          <p:cTn id="64" fill="hold">
                            <p:stCondLst>
                              <p:cond delay="6000"/>
                            </p:stCondLst>
                            <p:childTnLst>
                              <p:par>
                                <p:cTn id="65" presetID="17" presetClass="entr" presetSubtype="10" fill="hold" grpId="0" nodeType="after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 calcmode="lin" valueType="num">
                                      <p:cBhvr>
                                        <p:cTn id="67"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772400" cy="613090"/>
          </a:xfrm>
        </p:spPr>
        <p:txBody>
          <a:bodyPr>
            <a:normAutofit fontScale="90000"/>
          </a:bodyPr>
          <a:lstStyle/>
          <a:p>
            <a:r>
              <a:rPr lang="en-US" sz="3600" dirty="0" smtClean="0"/>
              <a:t>General Intro to Roman Missal (GIRM)</a:t>
            </a:r>
            <a:endParaRPr lang="en-US" sz="3600" dirty="0"/>
          </a:p>
        </p:txBody>
      </p:sp>
      <p:sp>
        <p:nvSpPr>
          <p:cNvPr id="4" name="Content Placeholder 3"/>
          <p:cNvSpPr>
            <a:spLocks noGrp="1"/>
          </p:cNvSpPr>
          <p:nvPr>
            <p:ph sz="half" idx="1"/>
          </p:nvPr>
        </p:nvSpPr>
        <p:spPr>
          <a:xfrm>
            <a:off x="381000" y="1676400"/>
            <a:ext cx="8229600" cy="4953000"/>
          </a:xfrm>
        </p:spPr>
        <p:txBody>
          <a:bodyPr>
            <a:noAutofit/>
          </a:bodyPr>
          <a:lstStyle/>
          <a:p>
            <a:r>
              <a:rPr lang="en-US" sz="2200" dirty="0" smtClean="0">
                <a:solidFill>
                  <a:schemeClr val="accent2">
                    <a:lumMod val="75000"/>
                  </a:schemeClr>
                </a:solidFill>
              </a:rPr>
              <a:t>Ushers &amp; ministers of hospitality are among “other functions” in which lay people </a:t>
            </a:r>
            <a:r>
              <a:rPr lang="en-US" sz="2200" b="1" dirty="0" smtClean="0">
                <a:solidFill>
                  <a:schemeClr val="accent2">
                    <a:lumMod val="75000"/>
                  </a:schemeClr>
                </a:solidFill>
              </a:rPr>
              <a:t>may serve: </a:t>
            </a:r>
          </a:p>
          <a:p>
            <a:pPr lvl="1"/>
            <a:r>
              <a:rPr lang="en-US" sz="2200" i="1" dirty="0" smtClean="0">
                <a:solidFill>
                  <a:schemeClr val="accent2">
                    <a:lumMod val="50000"/>
                  </a:schemeClr>
                </a:solidFill>
              </a:rPr>
              <a:t>Those who take up the collections in the church</a:t>
            </a:r>
            <a:endParaRPr lang="en-US" sz="2200" dirty="0" smtClean="0">
              <a:solidFill>
                <a:schemeClr val="accent2">
                  <a:lumMod val="50000"/>
                </a:schemeClr>
              </a:solidFill>
            </a:endParaRPr>
          </a:p>
          <a:p>
            <a:pPr lvl="1"/>
            <a:r>
              <a:rPr lang="en-US" sz="2200" i="1" dirty="0" smtClean="0">
                <a:solidFill>
                  <a:schemeClr val="accent2">
                    <a:lumMod val="50000"/>
                  </a:schemeClr>
                </a:solidFill>
              </a:rPr>
              <a:t>Those who, in some regions, welcome the faithful at the church doors, seat them appropriately, and marshal them in processions</a:t>
            </a:r>
            <a:endParaRPr lang="en-US" sz="2200" dirty="0" smtClean="0">
              <a:solidFill>
                <a:schemeClr val="accent2">
                  <a:lumMod val="50000"/>
                </a:schemeClr>
              </a:solidFill>
            </a:endParaRPr>
          </a:p>
          <a:p>
            <a:r>
              <a:rPr lang="en-US" sz="2200" b="1" dirty="0" smtClean="0">
                <a:solidFill>
                  <a:schemeClr val="accent4">
                    <a:lumMod val="75000"/>
                  </a:schemeClr>
                </a:solidFill>
              </a:rPr>
              <a:t>May be commissioned </a:t>
            </a:r>
            <a:r>
              <a:rPr lang="en-US" sz="2200" dirty="0" smtClean="0">
                <a:solidFill>
                  <a:schemeClr val="accent4">
                    <a:lumMod val="75000"/>
                  </a:schemeClr>
                </a:solidFill>
              </a:rPr>
              <a:t>to do so: </a:t>
            </a:r>
          </a:p>
          <a:p>
            <a:pPr indent="0">
              <a:buNone/>
            </a:pPr>
            <a:r>
              <a:rPr lang="en-US" sz="2200" i="1" dirty="0" smtClean="0">
                <a:solidFill>
                  <a:schemeClr val="accent4">
                    <a:lumMod val="50000"/>
                  </a:schemeClr>
                </a:solidFill>
              </a:rPr>
              <a:t>Liturgical functions that are not proper to the Priest or the Deacon and are mentioned above may even be entrusted by means of a liturgical blessing or a temporary deputation to suitable lay persons chosen by the pastor or the rector of the church. </a:t>
            </a:r>
            <a:endParaRPr lang="en-US" sz="2200" dirty="0" smtClean="0">
              <a:solidFill>
                <a:schemeClr val="accent4">
                  <a:lumMod val="50000"/>
                </a:schemeClr>
              </a:solidFill>
            </a:endParaRP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down)">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brudolph\AppData\Local\Microsoft\Windows\Temporary Internet Files\Content.IE5\G2PUD9MH\street_lamp__light_version__by_robsoft-d5bjpv8[1].png"/>
          <p:cNvPicPr>
            <a:picLocks noChangeAspect="1" noChangeArrowheads="1"/>
          </p:cNvPicPr>
          <p:nvPr/>
        </p:nvPicPr>
        <p:blipFill>
          <a:blip r:embed="rId3" cstate="print"/>
          <a:srcRect/>
          <a:stretch>
            <a:fillRect/>
          </a:stretch>
        </p:blipFill>
        <p:spPr bwMode="auto">
          <a:xfrm>
            <a:off x="7315200" y="1143000"/>
            <a:ext cx="1371600" cy="4800600"/>
          </a:xfrm>
          <a:prstGeom prst="rect">
            <a:avLst/>
          </a:prstGeom>
          <a:noFill/>
        </p:spPr>
      </p:pic>
      <p:sp>
        <p:nvSpPr>
          <p:cNvPr id="2" name="Title 1"/>
          <p:cNvSpPr>
            <a:spLocks noGrp="1"/>
          </p:cNvSpPr>
          <p:nvPr>
            <p:ph type="title"/>
          </p:nvPr>
        </p:nvSpPr>
        <p:spPr>
          <a:xfrm>
            <a:off x="457200" y="304800"/>
            <a:ext cx="7239000" cy="1143000"/>
          </a:xfrm>
        </p:spPr>
        <p:txBody>
          <a:bodyPr/>
          <a:lstStyle/>
          <a:p>
            <a:r>
              <a:rPr lang="en-US" dirty="0" smtClean="0"/>
              <a:t>Possible Characteristics</a:t>
            </a:r>
            <a:endParaRPr lang="en-US" dirty="0"/>
          </a:p>
        </p:txBody>
      </p:sp>
      <p:sp>
        <p:nvSpPr>
          <p:cNvPr id="3" name="Content Placeholder 2"/>
          <p:cNvSpPr>
            <a:spLocks noGrp="1"/>
          </p:cNvSpPr>
          <p:nvPr>
            <p:ph idx="1"/>
          </p:nvPr>
        </p:nvSpPr>
        <p:spPr>
          <a:xfrm>
            <a:off x="457200" y="1371600"/>
            <a:ext cx="8229600" cy="5202936"/>
          </a:xfrm>
        </p:spPr>
        <p:txBody>
          <a:bodyPr/>
          <a:lstStyle/>
          <a:p>
            <a:r>
              <a:rPr lang="en-US" sz="2700" dirty="0" smtClean="0">
                <a:solidFill>
                  <a:schemeClr val="accent2">
                    <a:lumMod val="75000"/>
                  </a:schemeClr>
                </a:solidFill>
              </a:rPr>
              <a:t>Is good at making others feel “at home”</a:t>
            </a:r>
          </a:p>
          <a:p>
            <a:r>
              <a:rPr lang="en-US" sz="2700" dirty="0" smtClean="0">
                <a:solidFill>
                  <a:schemeClr val="accent3">
                    <a:lumMod val="75000"/>
                  </a:schemeClr>
                </a:solidFill>
              </a:rPr>
              <a:t>Can talk to a lamp post</a:t>
            </a:r>
          </a:p>
          <a:p>
            <a:r>
              <a:rPr lang="en-US" sz="2700" dirty="0" smtClean="0">
                <a:solidFill>
                  <a:schemeClr val="tx2">
                    <a:lumMod val="75000"/>
                  </a:schemeClr>
                </a:solidFill>
              </a:rPr>
              <a:t>Is outgoing</a:t>
            </a:r>
          </a:p>
          <a:p>
            <a:r>
              <a:rPr lang="en-US" sz="2700" dirty="0" smtClean="0">
                <a:solidFill>
                  <a:schemeClr val="accent2">
                    <a:lumMod val="75000"/>
                  </a:schemeClr>
                </a:solidFill>
              </a:rPr>
              <a:t>Listens attentively</a:t>
            </a:r>
          </a:p>
          <a:p>
            <a:r>
              <a:rPr lang="en-US" sz="2700" dirty="0" smtClean="0">
                <a:solidFill>
                  <a:schemeClr val="accent3">
                    <a:lumMod val="75000"/>
                  </a:schemeClr>
                </a:solidFill>
              </a:rPr>
              <a:t>Puts you at ease when you were introduced</a:t>
            </a:r>
          </a:p>
          <a:p>
            <a:r>
              <a:rPr lang="en-US" sz="2700" dirty="0" smtClean="0">
                <a:solidFill>
                  <a:schemeClr val="tx2">
                    <a:lumMod val="75000"/>
                  </a:schemeClr>
                </a:solidFill>
              </a:rPr>
              <a:t>Moved in the parish and/or understands           what it is like to be on the outside.</a:t>
            </a:r>
          </a:p>
          <a:p>
            <a:endParaRPr lang="en-US" dirty="0"/>
          </a:p>
        </p:txBody>
      </p:sp>
      <p:pic>
        <p:nvPicPr>
          <p:cNvPr id="4" name="Picture 2" descr="C:\Users\brudolph\AppData\Local\Microsoft\Windows\Temporary Internet Files\Content.IE5\BJNZQW21\MC900389216[1].wmf"/>
          <p:cNvPicPr>
            <a:picLocks noChangeAspect="1" noChangeArrowheads="1"/>
          </p:cNvPicPr>
          <p:nvPr/>
        </p:nvPicPr>
        <p:blipFill>
          <a:blip r:embed="rId4" cstate="print"/>
          <a:srcRect/>
          <a:stretch>
            <a:fillRect/>
          </a:stretch>
        </p:blipFill>
        <p:spPr bwMode="auto">
          <a:xfrm>
            <a:off x="3276600" y="4724400"/>
            <a:ext cx="2315752" cy="17580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childTnLst>
                          </p:cTn>
                        </p:par>
                        <p:par>
                          <p:cTn id="15" fill="hold">
                            <p:stCondLst>
                              <p:cond delay="1000"/>
                            </p:stCondLst>
                            <p:childTnLst>
                              <p:par>
                                <p:cTn id="16" presetID="5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1" end="1"/>
                                            </p:txEl>
                                          </p:spTgt>
                                        </p:tgtEl>
                                        <p:attrNameLst>
                                          <p:attrName>ppt_x</p:attrName>
                                          <p:attrName>ppt_y</p:attrName>
                                        </p:attrNameLst>
                                      </p:cBhvr>
                                    </p:animMotion>
                                    <p:animEffect transition="in" filter="fade">
                                      <p:cBhvr>
                                        <p:cTn id="20" dur="1000"/>
                                        <p:tgtEl>
                                          <p:spTgt spid="3">
                                            <p:txEl>
                                              <p:pRg st="1" end="1"/>
                                            </p:txEl>
                                          </p:spTgt>
                                        </p:tgtEl>
                                      </p:cBhvr>
                                    </p:animEffect>
                                  </p:childTnLst>
                                </p:cTn>
                              </p:par>
                              <p:par>
                                <p:cTn id="21" presetID="52"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animScale>
                                      <p:cBhvr>
                                        <p:cTn id="23"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076"/>
                                        </p:tgtEl>
                                        <p:attrNameLst>
                                          <p:attrName>ppt_x</p:attrName>
                                          <p:attrName>ppt_y</p:attrName>
                                        </p:attrNameLst>
                                      </p:cBhvr>
                                    </p:animMotion>
                                    <p:animEffect transition="in" filter="fade">
                                      <p:cBhvr>
                                        <p:cTn id="25" dur="1000"/>
                                        <p:tgtEl>
                                          <p:spTgt spid="3076"/>
                                        </p:tgtEl>
                                      </p:cBhvr>
                                    </p:animEffect>
                                  </p:childTnLst>
                                </p:cTn>
                              </p:par>
                            </p:childTnLst>
                          </p:cTn>
                        </p:par>
                        <p:par>
                          <p:cTn id="26" fill="hold">
                            <p:stCondLst>
                              <p:cond delay="2000"/>
                            </p:stCondLst>
                            <p:childTnLst>
                              <p:par>
                                <p:cTn id="27" presetID="52"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Scale>
                                      <p:cBhvr>
                                        <p:cTn id="2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2" end="2"/>
                                            </p:txEl>
                                          </p:spTgt>
                                        </p:tgtEl>
                                        <p:attrNameLst>
                                          <p:attrName>ppt_x</p:attrName>
                                          <p:attrName>ppt_y</p:attrName>
                                        </p:attrNameLst>
                                      </p:cBhvr>
                                    </p:animMotion>
                                    <p:animEffect transition="in" filter="fade">
                                      <p:cBhvr>
                                        <p:cTn id="31" dur="1000"/>
                                        <p:tgtEl>
                                          <p:spTgt spid="3">
                                            <p:txEl>
                                              <p:pRg st="2" end="2"/>
                                            </p:txEl>
                                          </p:spTgt>
                                        </p:tgtEl>
                                      </p:cBhvr>
                                    </p:animEffect>
                                  </p:childTnLst>
                                </p:cTn>
                              </p:par>
                            </p:childTnLst>
                          </p:cTn>
                        </p:par>
                        <p:par>
                          <p:cTn id="32" fill="hold">
                            <p:stCondLst>
                              <p:cond delay="3000"/>
                            </p:stCondLst>
                            <p:childTnLst>
                              <p:par>
                                <p:cTn id="33" presetID="52"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Scale>
                                      <p:cBhvr>
                                        <p:cTn id="35"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3" end="3"/>
                                            </p:txEl>
                                          </p:spTgt>
                                        </p:tgtEl>
                                        <p:attrNameLst>
                                          <p:attrName>ppt_x</p:attrName>
                                          <p:attrName>ppt_y</p:attrName>
                                        </p:attrNameLst>
                                      </p:cBhvr>
                                    </p:animMotion>
                                    <p:animEffect transition="in" filter="fade">
                                      <p:cBhvr>
                                        <p:cTn id="37" dur="1000"/>
                                        <p:tgtEl>
                                          <p:spTgt spid="3">
                                            <p:txEl>
                                              <p:pRg st="3" end="3"/>
                                            </p:txEl>
                                          </p:spTgt>
                                        </p:tgtEl>
                                      </p:cBhvr>
                                    </p:animEffect>
                                  </p:childTnLst>
                                </p:cTn>
                              </p:par>
                            </p:childTnLst>
                          </p:cTn>
                        </p:par>
                        <p:par>
                          <p:cTn id="38" fill="hold">
                            <p:stCondLst>
                              <p:cond delay="4000"/>
                            </p:stCondLst>
                            <p:childTnLst>
                              <p:par>
                                <p:cTn id="39" presetID="52"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Scale>
                                      <p:cBhvr>
                                        <p:cTn id="4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4" end="4"/>
                                            </p:txEl>
                                          </p:spTgt>
                                        </p:tgtEl>
                                        <p:attrNameLst>
                                          <p:attrName>ppt_x</p:attrName>
                                          <p:attrName>ppt_y</p:attrName>
                                        </p:attrNameLst>
                                      </p:cBhvr>
                                    </p:animMotion>
                                    <p:animEffect transition="in" filter="fade">
                                      <p:cBhvr>
                                        <p:cTn id="43" dur="1000"/>
                                        <p:tgtEl>
                                          <p:spTgt spid="3">
                                            <p:txEl>
                                              <p:pRg st="4" end="4"/>
                                            </p:txEl>
                                          </p:spTgt>
                                        </p:tgtEl>
                                      </p:cBhvr>
                                    </p:animEffect>
                                  </p:childTnLst>
                                </p:cTn>
                              </p:par>
                            </p:childTnLst>
                          </p:cTn>
                        </p:par>
                        <p:par>
                          <p:cTn id="44" fill="hold">
                            <p:stCondLst>
                              <p:cond delay="5000"/>
                            </p:stCondLst>
                            <p:childTnLst>
                              <p:par>
                                <p:cTn id="45" presetID="52" presetClass="entr" presetSubtype="0" fill="hold" grpId="0" nodeType="after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Scale>
                                      <p:cBhvr>
                                        <p:cTn id="4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5" end="5"/>
                                            </p:txEl>
                                          </p:spTgt>
                                        </p:tgtEl>
                                        <p:attrNameLst>
                                          <p:attrName>ppt_x</p:attrName>
                                          <p:attrName>ppt_y</p:attrName>
                                        </p:attrNameLst>
                                      </p:cBhvr>
                                    </p:animMotion>
                                    <p:animEffect transition="in" filter="fade">
                                      <p:cBhvr>
                                        <p:cTn id="4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533400"/>
            <a:ext cx="8763000" cy="685800"/>
          </a:xfrm>
        </p:spPr>
        <p:txBody>
          <a:bodyPr anchor="ctr">
            <a:normAutofit/>
          </a:bodyPr>
          <a:lstStyle/>
          <a:p>
            <a:r>
              <a:rPr lang="en-US" sz="3600" dirty="0" smtClean="0"/>
              <a:t>A History of the Ministry of Usher</a:t>
            </a:r>
            <a:endParaRPr lang="en-US" dirty="0"/>
          </a:p>
        </p:txBody>
      </p:sp>
      <p:sp>
        <p:nvSpPr>
          <p:cNvPr id="8" name="Content Placeholder 7"/>
          <p:cNvSpPr>
            <a:spLocks noGrp="1"/>
          </p:cNvSpPr>
          <p:nvPr>
            <p:ph sz="half" idx="1"/>
          </p:nvPr>
        </p:nvSpPr>
        <p:spPr>
          <a:xfrm>
            <a:off x="228600" y="1295400"/>
            <a:ext cx="8686800" cy="5334000"/>
          </a:xfrm>
        </p:spPr>
        <p:txBody>
          <a:bodyPr>
            <a:noAutofit/>
          </a:bodyPr>
          <a:lstStyle/>
          <a:p>
            <a:pPr algn="ctr">
              <a:spcBef>
                <a:spcPts val="0"/>
              </a:spcBef>
              <a:buNone/>
            </a:pPr>
            <a:r>
              <a:rPr lang="en-US" sz="2600" dirty="0" smtClean="0">
                <a:solidFill>
                  <a:schemeClr val="accent6">
                    <a:lumMod val="75000"/>
                  </a:schemeClr>
                </a:solidFill>
              </a:rPr>
              <a:t>Oldest lay ministry in the Catholic Church</a:t>
            </a:r>
          </a:p>
          <a:p>
            <a:pPr algn="ctr">
              <a:spcBef>
                <a:spcPts val="0"/>
              </a:spcBef>
              <a:buNone/>
            </a:pPr>
            <a:endParaRPr lang="en-US" sz="2600" i="1" dirty="0" smtClean="0">
              <a:solidFill>
                <a:schemeClr val="tx2">
                  <a:lumMod val="75000"/>
                </a:schemeClr>
              </a:solidFill>
            </a:endParaRPr>
          </a:p>
          <a:p>
            <a:pPr algn="ctr">
              <a:spcBef>
                <a:spcPts val="0"/>
              </a:spcBef>
              <a:spcAft>
                <a:spcPts val="600"/>
              </a:spcAft>
              <a:buNone/>
            </a:pPr>
            <a:r>
              <a:rPr lang="en-US" sz="2600" i="1" dirty="0" smtClean="0">
                <a:solidFill>
                  <a:schemeClr val="tx2">
                    <a:lumMod val="75000"/>
                  </a:schemeClr>
                </a:solidFill>
              </a:rPr>
              <a:t>Ushers in the Bible</a:t>
            </a:r>
            <a:endParaRPr lang="en-US" sz="2600" dirty="0" smtClean="0">
              <a:solidFill>
                <a:schemeClr val="tx2">
                  <a:lumMod val="75000"/>
                </a:schemeClr>
              </a:solidFill>
            </a:endParaRPr>
          </a:p>
          <a:p>
            <a:pPr>
              <a:spcBef>
                <a:spcPts val="0"/>
              </a:spcBef>
              <a:spcAft>
                <a:spcPts val="600"/>
              </a:spcAft>
            </a:pPr>
            <a:r>
              <a:rPr lang="en-US" sz="2600" dirty="0" smtClean="0">
                <a:solidFill>
                  <a:schemeClr val="accent2">
                    <a:lumMod val="75000"/>
                  </a:schemeClr>
                </a:solidFill>
              </a:rPr>
              <a:t>“Keepers of the threshold” collected money offerings from the people (2 Kings 22:4)</a:t>
            </a:r>
          </a:p>
          <a:p>
            <a:pPr>
              <a:spcBef>
                <a:spcPts val="0"/>
              </a:spcBef>
              <a:spcAft>
                <a:spcPts val="600"/>
              </a:spcAft>
            </a:pPr>
            <a:r>
              <a:rPr lang="en-US" sz="2600" dirty="0" smtClean="0">
                <a:solidFill>
                  <a:schemeClr val="accent3">
                    <a:lumMod val="75000"/>
                  </a:schemeClr>
                </a:solidFill>
              </a:rPr>
              <a:t>Also 1Chronicles 9:19</a:t>
            </a:r>
          </a:p>
          <a:p>
            <a:pPr>
              <a:spcBef>
                <a:spcPts val="0"/>
              </a:spcBef>
              <a:spcAft>
                <a:spcPts val="600"/>
              </a:spcAft>
            </a:pPr>
            <a:r>
              <a:rPr lang="en-US" sz="2600" dirty="0" smtClean="0">
                <a:solidFill>
                  <a:schemeClr val="tx2">
                    <a:lumMod val="75000"/>
                  </a:schemeClr>
                </a:solidFill>
              </a:rPr>
              <a:t>Jeremiah 35:4 –</a:t>
            </a:r>
            <a:r>
              <a:rPr lang="en-US" sz="2600" dirty="0" err="1" smtClean="0">
                <a:solidFill>
                  <a:schemeClr val="tx2">
                    <a:lumMod val="75000"/>
                  </a:schemeClr>
                </a:solidFill>
              </a:rPr>
              <a:t>Shallum</a:t>
            </a:r>
            <a:r>
              <a:rPr lang="en-US" sz="2600" dirty="0" smtClean="0">
                <a:solidFill>
                  <a:schemeClr val="tx2">
                    <a:lumMod val="75000"/>
                  </a:schemeClr>
                </a:solidFill>
              </a:rPr>
              <a:t> = keeper of the threshold</a:t>
            </a:r>
          </a:p>
          <a:p>
            <a:pPr>
              <a:spcBef>
                <a:spcPts val="0"/>
              </a:spcBef>
              <a:spcAft>
                <a:spcPts val="600"/>
              </a:spcAft>
            </a:pPr>
            <a:r>
              <a:rPr lang="en-US" sz="2600" dirty="0" smtClean="0">
                <a:solidFill>
                  <a:schemeClr val="accent2">
                    <a:lumMod val="75000"/>
                  </a:schemeClr>
                </a:solidFill>
              </a:rPr>
              <a:t>1Chronicles 26 -classes of gatekeepers kept watch 24/7</a:t>
            </a:r>
          </a:p>
          <a:p>
            <a:pPr>
              <a:spcBef>
                <a:spcPts val="0"/>
              </a:spcBef>
              <a:spcAft>
                <a:spcPts val="600"/>
              </a:spcAft>
            </a:pPr>
            <a:r>
              <a:rPr lang="en-US" sz="2600" dirty="0" smtClean="0">
                <a:solidFill>
                  <a:schemeClr val="accent3">
                    <a:lumMod val="75000"/>
                  </a:schemeClr>
                </a:solidFill>
              </a:rPr>
              <a:t>Nehemiah 7:45 -138 gatekeepers returned to Jerusalem after the Babylonian exile </a:t>
            </a:r>
          </a:p>
          <a:p>
            <a:pPr>
              <a:spcBef>
                <a:spcPts val="0"/>
              </a:spcBef>
            </a:pPr>
            <a:r>
              <a:rPr lang="en-US" sz="2600" dirty="0" smtClean="0">
                <a:solidFill>
                  <a:schemeClr val="tx2">
                    <a:lumMod val="75000"/>
                  </a:schemeClr>
                </a:solidFill>
              </a:rPr>
              <a:t>Later, included as members of Levites who ministered at the Temple</a:t>
            </a:r>
          </a:p>
        </p:txBody>
      </p:sp>
      <p:cxnSp>
        <p:nvCxnSpPr>
          <p:cNvPr id="11" name="Straight Connector 10"/>
          <p:cNvCxnSpPr/>
          <p:nvPr/>
        </p:nvCxnSpPr>
        <p:spPr>
          <a:xfrm>
            <a:off x="1600200" y="1752600"/>
            <a:ext cx="62484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290">
                                          <p:stCondLst>
                                            <p:cond delay="0"/>
                                          </p:stCondLst>
                                        </p:cTn>
                                        <p:tgtEl>
                                          <p:spTgt spid="8">
                                            <p:txEl>
                                              <p:pRg st="0" end="0"/>
                                            </p:txEl>
                                          </p:spTgt>
                                        </p:tgtEl>
                                      </p:cBhvr>
                                    </p:animEffect>
                                    <p:anim calcmode="lin" valueType="num">
                                      <p:cBhvr>
                                        <p:cTn id="8" dur="911"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xEl>
                                              <p:pRg st="0" end="0"/>
                                            </p:txEl>
                                          </p:spTgt>
                                        </p:tgtEl>
                                      </p:cBhvr>
                                      <p:to x="100000" y="60000"/>
                                    </p:animScale>
                                    <p:animScale>
                                      <p:cBhvr>
                                        <p:cTn id="14" dur="83" decel="50000">
                                          <p:stCondLst>
                                            <p:cond delay="338"/>
                                          </p:stCondLst>
                                        </p:cTn>
                                        <p:tgtEl>
                                          <p:spTgt spid="8">
                                            <p:txEl>
                                              <p:pRg st="0" end="0"/>
                                            </p:txEl>
                                          </p:spTgt>
                                        </p:tgtEl>
                                      </p:cBhvr>
                                      <p:to x="100000" y="100000"/>
                                    </p:animScale>
                                    <p:animScale>
                                      <p:cBhvr>
                                        <p:cTn id="15" dur="13">
                                          <p:stCondLst>
                                            <p:cond delay="656"/>
                                          </p:stCondLst>
                                        </p:cTn>
                                        <p:tgtEl>
                                          <p:spTgt spid="8">
                                            <p:txEl>
                                              <p:pRg st="0" end="0"/>
                                            </p:txEl>
                                          </p:spTgt>
                                        </p:tgtEl>
                                      </p:cBhvr>
                                      <p:to x="100000" y="80000"/>
                                    </p:animScale>
                                    <p:animScale>
                                      <p:cBhvr>
                                        <p:cTn id="16" dur="83" decel="50000">
                                          <p:stCondLst>
                                            <p:cond delay="669"/>
                                          </p:stCondLst>
                                        </p:cTn>
                                        <p:tgtEl>
                                          <p:spTgt spid="8">
                                            <p:txEl>
                                              <p:pRg st="0" end="0"/>
                                            </p:txEl>
                                          </p:spTgt>
                                        </p:tgtEl>
                                      </p:cBhvr>
                                      <p:to x="100000" y="100000"/>
                                    </p:animScale>
                                    <p:animScale>
                                      <p:cBhvr>
                                        <p:cTn id="17" dur="13">
                                          <p:stCondLst>
                                            <p:cond delay="821"/>
                                          </p:stCondLst>
                                        </p:cTn>
                                        <p:tgtEl>
                                          <p:spTgt spid="8">
                                            <p:txEl>
                                              <p:pRg st="0" end="0"/>
                                            </p:txEl>
                                          </p:spTgt>
                                        </p:tgtEl>
                                      </p:cBhvr>
                                      <p:to x="100000" y="90000"/>
                                    </p:animScale>
                                    <p:animScale>
                                      <p:cBhvr>
                                        <p:cTn id="18" dur="83" decel="50000">
                                          <p:stCondLst>
                                            <p:cond delay="834"/>
                                          </p:stCondLst>
                                        </p:cTn>
                                        <p:tgtEl>
                                          <p:spTgt spid="8">
                                            <p:txEl>
                                              <p:pRg st="0" end="0"/>
                                            </p:txEl>
                                          </p:spTgt>
                                        </p:tgtEl>
                                      </p:cBhvr>
                                      <p:to x="100000" y="100000"/>
                                    </p:animScale>
                                    <p:animScale>
                                      <p:cBhvr>
                                        <p:cTn id="19" dur="13">
                                          <p:stCondLst>
                                            <p:cond delay="904"/>
                                          </p:stCondLst>
                                        </p:cTn>
                                        <p:tgtEl>
                                          <p:spTgt spid="8">
                                            <p:txEl>
                                              <p:pRg st="0" end="0"/>
                                            </p:txEl>
                                          </p:spTgt>
                                        </p:tgtEl>
                                      </p:cBhvr>
                                      <p:to x="100000" y="95000"/>
                                    </p:animScale>
                                    <p:animScale>
                                      <p:cBhvr>
                                        <p:cTn id="20" dur="83" decel="50000">
                                          <p:stCondLst>
                                            <p:cond delay="917"/>
                                          </p:stCondLst>
                                        </p:cTn>
                                        <p:tgtEl>
                                          <p:spTgt spid="8">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290">
                                          <p:stCondLst>
                                            <p:cond delay="0"/>
                                          </p:stCondLst>
                                        </p:cTn>
                                        <p:tgtEl>
                                          <p:spTgt spid="8">
                                            <p:txEl>
                                              <p:pRg st="2" end="2"/>
                                            </p:txEl>
                                          </p:spTgt>
                                        </p:tgtEl>
                                      </p:cBhvr>
                                    </p:animEffect>
                                    <p:anim calcmode="lin" valueType="num">
                                      <p:cBhvr>
                                        <p:cTn id="26" dur="911" tmFilter="0,0; 0.14,0.36; 0.43,0.73; 0.71,0.91; 1.0,1.0">
                                          <p:stCondLst>
                                            <p:cond delay="0"/>
                                          </p:stCondLst>
                                        </p:cTn>
                                        <p:tgtEl>
                                          <p:spTgt spid="8">
                                            <p:txEl>
                                              <p:pRg st="2" end="2"/>
                                            </p:tx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xEl>
                                              <p:pRg st="2" end="2"/>
                                            </p:tx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xEl>
                                              <p:pRg st="2" end="2"/>
                                            </p:tx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xEl>
                                              <p:pRg st="2" end="2"/>
                                            </p:tx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xEl>
                                              <p:pRg st="2" end="2"/>
                                            </p:tx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xEl>
                                              <p:pRg st="2" end="2"/>
                                            </p:txEl>
                                          </p:spTgt>
                                        </p:tgtEl>
                                      </p:cBhvr>
                                      <p:to x="100000" y="60000"/>
                                    </p:animScale>
                                    <p:animScale>
                                      <p:cBhvr>
                                        <p:cTn id="32" dur="83" decel="50000">
                                          <p:stCondLst>
                                            <p:cond delay="338"/>
                                          </p:stCondLst>
                                        </p:cTn>
                                        <p:tgtEl>
                                          <p:spTgt spid="8">
                                            <p:txEl>
                                              <p:pRg st="2" end="2"/>
                                            </p:txEl>
                                          </p:spTgt>
                                        </p:tgtEl>
                                      </p:cBhvr>
                                      <p:to x="100000" y="100000"/>
                                    </p:animScale>
                                    <p:animScale>
                                      <p:cBhvr>
                                        <p:cTn id="33" dur="13">
                                          <p:stCondLst>
                                            <p:cond delay="656"/>
                                          </p:stCondLst>
                                        </p:cTn>
                                        <p:tgtEl>
                                          <p:spTgt spid="8">
                                            <p:txEl>
                                              <p:pRg st="2" end="2"/>
                                            </p:txEl>
                                          </p:spTgt>
                                        </p:tgtEl>
                                      </p:cBhvr>
                                      <p:to x="100000" y="80000"/>
                                    </p:animScale>
                                    <p:animScale>
                                      <p:cBhvr>
                                        <p:cTn id="34" dur="83" decel="50000">
                                          <p:stCondLst>
                                            <p:cond delay="669"/>
                                          </p:stCondLst>
                                        </p:cTn>
                                        <p:tgtEl>
                                          <p:spTgt spid="8">
                                            <p:txEl>
                                              <p:pRg st="2" end="2"/>
                                            </p:txEl>
                                          </p:spTgt>
                                        </p:tgtEl>
                                      </p:cBhvr>
                                      <p:to x="100000" y="100000"/>
                                    </p:animScale>
                                    <p:animScale>
                                      <p:cBhvr>
                                        <p:cTn id="35" dur="13">
                                          <p:stCondLst>
                                            <p:cond delay="821"/>
                                          </p:stCondLst>
                                        </p:cTn>
                                        <p:tgtEl>
                                          <p:spTgt spid="8">
                                            <p:txEl>
                                              <p:pRg st="2" end="2"/>
                                            </p:txEl>
                                          </p:spTgt>
                                        </p:tgtEl>
                                      </p:cBhvr>
                                      <p:to x="100000" y="90000"/>
                                    </p:animScale>
                                    <p:animScale>
                                      <p:cBhvr>
                                        <p:cTn id="36" dur="83" decel="50000">
                                          <p:stCondLst>
                                            <p:cond delay="834"/>
                                          </p:stCondLst>
                                        </p:cTn>
                                        <p:tgtEl>
                                          <p:spTgt spid="8">
                                            <p:txEl>
                                              <p:pRg st="2" end="2"/>
                                            </p:txEl>
                                          </p:spTgt>
                                        </p:tgtEl>
                                      </p:cBhvr>
                                      <p:to x="100000" y="100000"/>
                                    </p:animScale>
                                    <p:animScale>
                                      <p:cBhvr>
                                        <p:cTn id="37" dur="13">
                                          <p:stCondLst>
                                            <p:cond delay="904"/>
                                          </p:stCondLst>
                                        </p:cTn>
                                        <p:tgtEl>
                                          <p:spTgt spid="8">
                                            <p:txEl>
                                              <p:pRg st="2" end="2"/>
                                            </p:txEl>
                                          </p:spTgt>
                                        </p:tgtEl>
                                      </p:cBhvr>
                                      <p:to x="100000" y="95000"/>
                                    </p:animScale>
                                    <p:animScale>
                                      <p:cBhvr>
                                        <p:cTn id="38" dur="83" decel="50000">
                                          <p:stCondLst>
                                            <p:cond delay="917"/>
                                          </p:stCondLst>
                                        </p:cTn>
                                        <p:tgtEl>
                                          <p:spTgt spid="8">
                                            <p:txEl>
                                              <p:pRg st="2" end="2"/>
                                            </p:txEl>
                                          </p:spTgt>
                                        </p:tgtEl>
                                      </p:cBhvr>
                                      <p:to x="100000" y="100000"/>
                                    </p:animScale>
                                  </p:childTnLst>
                                </p:cTn>
                              </p:par>
                            </p:childTnLst>
                          </p:cTn>
                        </p:par>
                        <p:par>
                          <p:cTn id="39" fill="hold">
                            <p:stCondLst>
                              <p:cond delay="1000"/>
                            </p:stCondLst>
                            <p:childTnLst>
                              <p:par>
                                <p:cTn id="40" presetID="26" presetClass="entr" presetSubtype="0" fill="hold" grpId="0" nodeType="after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down)">
                                      <p:cBhvr>
                                        <p:cTn id="42" dur="290">
                                          <p:stCondLst>
                                            <p:cond delay="0"/>
                                          </p:stCondLst>
                                        </p:cTn>
                                        <p:tgtEl>
                                          <p:spTgt spid="8">
                                            <p:txEl>
                                              <p:pRg st="3" end="3"/>
                                            </p:txEl>
                                          </p:spTgt>
                                        </p:tgtEl>
                                      </p:cBhvr>
                                    </p:animEffect>
                                    <p:anim calcmode="lin" valueType="num">
                                      <p:cBhvr>
                                        <p:cTn id="43" dur="911" tmFilter="0,0; 0.14,0.36; 0.43,0.73; 0.71,0.91; 1.0,1.0">
                                          <p:stCondLst>
                                            <p:cond delay="0"/>
                                          </p:stCondLst>
                                        </p:cTn>
                                        <p:tgtEl>
                                          <p:spTgt spid="8">
                                            <p:txEl>
                                              <p:pRg st="3" end="3"/>
                                            </p:txEl>
                                          </p:spTgt>
                                        </p:tgtEl>
                                        <p:attrNameLst>
                                          <p:attrName>ppt_x</p:attrName>
                                        </p:attrNameLst>
                                      </p:cBhvr>
                                      <p:tavLst>
                                        <p:tav tm="0">
                                          <p:val>
                                            <p:strVal val="#ppt_x-0.25"/>
                                          </p:val>
                                        </p:tav>
                                        <p:tav tm="100000">
                                          <p:val>
                                            <p:strVal val="#ppt_x"/>
                                          </p:val>
                                        </p:tav>
                                      </p:tavLst>
                                    </p:anim>
                                    <p:anim calcmode="lin" valueType="num">
                                      <p:cBhvr>
                                        <p:cTn id="44" dur="332" tmFilter="0.0,0.0; 0.25,0.07; 0.50,0.2; 0.75,0.467; 1.0,1.0">
                                          <p:stCondLst>
                                            <p:cond delay="0"/>
                                          </p:stCondLst>
                                        </p:cTn>
                                        <p:tgtEl>
                                          <p:spTgt spid="8">
                                            <p:txEl>
                                              <p:pRg st="3" end="3"/>
                                            </p:txEl>
                                          </p:spTgt>
                                        </p:tgtEl>
                                        <p:attrNameLst>
                                          <p:attrName>ppt_y</p:attrName>
                                        </p:attrNameLst>
                                      </p:cBhvr>
                                      <p:tavLst>
                                        <p:tav tm="0" fmla="#ppt_y-sin(pi*$)/3">
                                          <p:val>
                                            <p:fltVal val="0.5"/>
                                          </p:val>
                                        </p:tav>
                                        <p:tav tm="100000">
                                          <p:val>
                                            <p:fltVal val="1"/>
                                          </p:val>
                                        </p:tav>
                                      </p:tavLst>
                                    </p:anim>
                                    <p:anim calcmode="lin" valueType="num">
                                      <p:cBhvr>
                                        <p:cTn id="45" dur="332" tmFilter="0, 0; 0.125,0.2665; 0.25,0.4; 0.375,0.465; 0.5,0.5;  0.625,0.535; 0.75,0.6; 0.875,0.7335; 1,1">
                                          <p:stCondLst>
                                            <p:cond delay="332"/>
                                          </p:stCondLst>
                                        </p:cTn>
                                        <p:tgtEl>
                                          <p:spTgt spid="8">
                                            <p:txEl>
                                              <p:pRg st="3" end="3"/>
                                            </p:txEl>
                                          </p:spTgt>
                                        </p:tgtEl>
                                        <p:attrNameLst>
                                          <p:attrName>ppt_y</p:attrName>
                                        </p:attrNameLst>
                                      </p:cBhvr>
                                      <p:tavLst>
                                        <p:tav tm="0" fmla="#ppt_y-sin(pi*$)/9">
                                          <p:val>
                                            <p:fltVal val="0"/>
                                          </p:val>
                                        </p:tav>
                                        <p:tav tm="100000">
                                          <p:val>
                                            <p:fltVal val="1"/>
                                          </p:val>
                                        </p:tav>
                                      </p:tavLst>
                                    </p:anim>
                                    <p:anim calcmode="lin" valueType="num">
                                      <p:cBhvr>
                                        <p:cTn id="46" dur="166" tmFilter="0, 0; 0.125,0.2665; 0.25,0.4; 0.375,0.465; 0.5,0.5;  0.625,0.535; 0.75,0.6; 0.875,0.7335; 1,1">
                                          <p:stCondLst>
                                            <p:cond delay="662"/>
                                          </p:stCondLst>
                                        </p:cTn>
                                        <p:tgtEl>
                                          <p:spTgt spid="8">
                                            <p:txEl>
                                              <p:pRg st="3" end="3"/>
                                            </p:txEl>
                                          </p:spTgt>
                                        </p:tgtEl>
                                        <p:attrNameLst>
                                          <p:attrName>ppt_y</p:attrName>
                                        </p:attrNameLst>
                                      </p:cBhvr>
                                      <p:tavLst>
                                        <p:tav tm="0" fmla="#ppt_y-sin(pi*$)/27">
                                          <p:val>
                                            <p:fltVal val="0"/>
                                          </p:val>
                                        </p:tav>
                                        <p:tav tm="100000">
                                          <p:val>
                                            <p:fltVal val="1"/>
                                          </p:val>
                                        </p:tav>
                                      </p:tavLst>
                                    </p:anim>
                                    <p:anim calcmode="lin" valueType="num">
                                      <p:cBhvr>
                                        <p:cTn id="47" dur="82" tmFilter="0, 0; 0.125,0.2665; 0.25,0.4; 0.375,0.465; 0.5,0.5;  0.625,0.535; 0.75,0.6; 0.875,0.7335; 1,1">
                                          <p:stCondLst>
                                            <p:cond delay="828"/>
                                          </p:stCondLst>
                                        </p:cTn>
                                        <p:tgtEl>
                                          <p:spTgt spid="8">
                                            <p:txEl>
                                              <p:pRg st="3" end="3"/>
                                            </p:txEl>
                                          </p:spTgt>
                                        </p:tgtEl>
                                        <p:attrNameLst>
                                          <p:attrName>ppt_y</p:attrName>
                                        </p:attrNameLst>
                                      </p:cBhvr>
                                      <p:tavLst>
                                        <p:tav tm="0" fmla="#ppt_y-sin(pi*$)/81">
                                          <p:val>
                                            <p:fltVal val="0"/>
                                          </p:val>
                                        </p:tav>
                                        <p:tav tm="100000">
                                          <p:val>
                                            <p:fltVal val="1"/>
                                          </p:val>
                                        </p:tav>
                                      </p:tavLst>
                                    </p:anim>
                                    <p:animScale>
                                      <p:cBhvr>
                                        <p:cTn id="48" dur="13">
                                          <p:stCondLst>
                                            <p:cond delay="325"/>
                                          </p:stCondLst>
                                        </p:cTn>
                                        <p:tgtEl>
                                          <p:spTgt spid="8">
                                            <p:txEl>
                                              <p:pRg st="3" end="3"/>
                                            </p:txEl>
                                          </p:spTgt>
                                        </p:tgtEl>
                                      </p:cBhvr>
                                      <p:to x="100000" y="60000"/>
                                    </p:animScale>
                                    <p:animScale>
                                      <p:cBhvr>
                                        <p:cTn id="49" dur="83" decel="50000">
                                          <p:stCondLst>
                                            <p:cond delay="338"/>
                                          </p:stCondLst>
                                        </p:cTn>
                                        <p:tgtEl>
                                          <p:spTgt spid="8">
                                            <p:txEl>
                                              <p:pRg st="3" end="3"/>
                                            </p:txEl>
                                          </p:spTgt>
                                        </p:tgtEl>
                                      </p:cBhvr>
                                      <p:to x="100000" y="100000"/>
                                    </p:animScale>
                                    <p:animScale>
                                      <p:cBhvr>
                                        <p:cTn id="50" dur="13">
                                          <p:stCondLst>
                                            <p:cond delay="656"/>
                                          </p:stCondLst>
                                        </p:cTn>
                                        <p:tgtEl>
                                          <p:spTgt spid="8">
                                            <p:txEl>
                                              <p:pRg st="3" end="3"/>
                                            </p:txEl>
                                          </p:spTgt>
                                        </p:tgtEl>
                                      </p:cBhvr>
                                      <p:to x="100000" y="80000"/>
                                    </p:animScale>
                                    <p:animScale>
                                      <p:cBhvr>
                                        <p:cTn id="51" dur="83" decel="50000">
                                          <p:stCondLst>
                                            <p:cond delay="669"/>
                                          </p:stCondLst>
                                        </p:cTn>
                                        <p:tgtEl>
                                          <p:spTgt spid="8">
                                            <p:txEl>
                                              <p:pRg st="3" end="3"/>
                                            </p:txEl>
                                          </p:spTgt>
                                        </p:tgtEl>
                                      </p:cBhvr>
                                      <p:to x="100000" y="100000"/>
                                    </p:animScale>
                                    <p:animScale>
                                      <p:cBhvr>
                                        <p:cTn id="52" dur="13">
                                          <p:stCondLst>
                                            <p:cond delay="821"/>
                                          </p:stCondLst>
                                        </p:cTn>
                                        <p:tgtEl>
                                          <p:spTgt spid="8">
                                            <p:txEl>
                                              <p:pRg st="3" end="3"/>
                                            </p:txEl>
                                          </p:spTgt>
                                        </p:tgtEl>
                                      </p:cBhvr>
                                      <p:to x="100000" y="90000"/>
                                    </p:animScale>
                                    <p:animScale>
                                      <p:cBhvr>
                                        <p:cTn id="53" dur="83" decel="50000">
                                          <p:stCondLst>
                                            <p:cond delay="834"/>
                                          </p:stCondLst>
                                        </p:cTn>
                                        <p:tgtEl>
                                          <p:spTgt spid="8">
                                            <p:txEl>
                                              <p:pRg st="3" end="3"/>
                                            </p:txEl>
                                          </p:spTgt>
                                        </p:tgtEl>
                                      </p:cBhvr>
                                      <p:to x="100000" y="100000"/>
                                    </p:animScale>
                                    <p:animScale>
                                      <p:cBhvr>
                                        <p:cTn id="54" dur="13">
                                          <p:stCondLst>
                                            <p:cond delay="904"/>
                                          </p:stCondLst>
                                        </p:cTn>
                                        <p:tgtEl>
                                          <p:spTgt spid="8">
                                            <p:txEl>
                                              <p:pRg st="3" end="3"/>
                                            </p:txEl>
                                          </p:spTgt>
                                        </p:tgtEl>
                                      </p:cBhvr>
                                      <p:to x="100000" y="95000"/>
                                    </p:animScale>
                                    <p:animScale>
                                      <p:cBhvr>
                                        <p:cTn id="55" dur="83" decel="50000">
                                          <p:stCondLst>
                                            <p:cond delay="917"/>
                                          </p:stCondLst>
                                        </p:cTn>
                                        <p:tgtEl>
                                          <p:spTgt spid="8">
                                            <p:txEl>
                                              <p:pRg st="3" end="3"/>
                                            </p:txEl>
                                          </p:spTgt>
                                        </p:tgtEl>
                                      </p:cBhvr>
                                      <p:to x="100000" y="100000"/>
                                    </p:animScale>
                                  </p:childTnLst>
                                </p:cTn>
                              </p:par>
                            </p:childTnLst>
                          </p:cTn>
                        </p:par>
                        <p:par>
                          <p:cTn id="56" fill="hold">
                            <p:stCondLst>
                              <p:cond delay="2000"/>
                            </p:stCondLst>
                            <p:childTnLst>
                              <p:par>
                                <p:cTn id="57" presetID="26" presetClass="entr" presetSubtype="0" fill="hold" grpId="0" nodeType="afterEffect">
                                  <p:stCondLst>
                                    <p:cond delay="0"/>
                                  </p:stCondLst>
                                  <p:childTnLst>
                                    <p:set>
                                      <p:cBhvr>
                                        <p:cTn id="58" dur="1" fill="hold">
                                          <p:stCondLst>
                                            <p:cond delay="0"/>
                                          </p:stCondLst>
                                        </p:cTn>
                                        <p:tgtEl>
                                          <p:spTgt spid="8">
                                            <p:txEl>
                                              <p:pRg st="4" end="4"/>
                                            </p:txEl>
                                          </p:spTgt>
                                        </p:tgtEl>
                                        <p:attrNameLst>
                                          <p:attrName>style.visibility</p:attrName>
                                        </p:attrNameLst>
                                      </p:cBhvr>
                                      <p:to>
                                        <p:strVal val="visible"/>
                                      </p:to>
                                    </p:set>
                                    <p:animEffect transition="in" filter="wipe(down)">
                                      <p:cBhvr>
                                        <p:cTn id="59" dur="290">
                                          <p:stCondLst>
                                            <p:cond delay="0"/>
                                          </p:stCondLst>
                                        </p:cTn>
                                        <p:tgtEl>
                                          <p:spTgt spid="8">
                                            <p:txEl>
                                              <p:pRg st="4" end="4"/>
                                            </p:txEl>
                                          </p:spTgt>
                                        </p:tgtEl>
                                      </p:cBhvr>
                                    </p:animEffect>
                                    <p:anim calcmode="lin" valueType="num">
                                      <p:cBhvr>
                                        <p:cTn id="60" dur="911"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8">
                                            <p:txEl>
                                              <p:pRg st="4" end="4"/>
                                            </p:tx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8">
                                            <p:txEl>
                                              <p:pRg st="4" end="4"/>
                                            </p:txEl>
                                          </p:spTgt>
                                        </p:tgtEl>
                                      </p:cBhvr>
                                      <p:to x="100000" y="60000"/>
                                    </p:animScale>
                                    <p:animScale>
                                      <p:cBhvr>
                                        <p:cTn id="66" dur="83" decel="50000">
                                          <p:stCondLst>
                                            <p:cond delay="338"/>
                                          </p:stCondLst>
                                        </p:cTn>
                                        <p:tgtEl>
                                          <p:spTgt spid="8">
                                            <p:txEl>
                                              <p:pRg st="4" end="4"/>
                                            </p:txEl>
                                          </p:spTgt>
                                        </p:tgtEl>
                                      </p:cBhvr>
                                      <p:to x="100000" y="100000"/>
                                    </p:animScale>
                                    <p:animScale>
                                      <p:cBhvr>
                                        <p:cTn id="67" dur="13">
                                          <p:stCondLst>
                                            <p:cond delay="656"/>
                                          </p:stCondLst>
                                        </p:cTn>
                                        <p:tgtEl>
                                          <p:spTgt spid="8">
                                            <p:txEl>
                                              <p:pRg st="4" end="4"/>
                                            </p:txEl>
                                          </p:spTgt>
                                        </p:tgtEl>
                                      </p:cBhvr>
                                      <p:to x="100000" y="80000"/>
                                    </p:animScale>
                                    <p:animScale>
                                      <p:cBhvr>
                                        <p:cTn id="68" dur="83" decel="50000">
                                          <p:stCondLst>
                                            <p:cond delay="669"/>
                                          </p:stCondLst>
                                        </p:cTn>
                                        <p:tgtEl>
                                          <p:spTgt spid="8">
                                            <p:txEl>
                                              <p:pRg st="4" end="4"/>
                                            </p:txEl>
                                          </p:spTgt>
                                        </p:tgtEl>
                                      </p:cBhvr>
                                      <p:to x="100000" y="100000"/>
                                    </p:animScale>
                                    <p:animScale>
                                      <p:cBhvr>
                                        <p:cTn id="69" dur="13">
                                          <p:stCondLst>
                                            <p:cond delay="821"/>
                                          </p:stCondLst>
                                        </p:cTn>
                                        <p:tgtEl>
                                          <p:spTgt spid="8">
                                            <p:txEl>
                                              <p:pRg st="4" end="4"/>
                                            </p:txEl>
                                          </p:spTgt>
                                        </p:tgtEl>
                                      </p:cBhvr>
                                      <p:to x="100000" y="90000"/>
                                    </p:animScale>
                                    <p:animScale>
                                      <p:cBhvr>
                                        <p:cTn id="70" dur="83" decel="50000">
                                          <p:stCondLst>
                                            <p:cond delay="834"/>
                                          </p:stCondLst>
                                        </p:cTn>
                                        <p:tgtEl>
                                          <p:spTgt spid="8">
                                            <p:txEl>
                                              <p:pRg st="4" end="4"/>
                                            </p:txEl>
                                          </p:spTgt>
                                        </p:tgtEl>
                                      </p:cBhvr>
                                      <p:to x="100000" y="100000"/>
                                    </p:animScale>
                                    <p:animScale>
                                      <p:cBhvr>
                                        <p:cTn id="71" dur="13">
                                          <p:stCondLst>
                                            <p:cond delay="904"/>
                                          </p:stCondLst>
                                        </p:cTn>
                                        <p:tgtEl>
                                          <p:spTgt spid="8">
                                            <p:txEl>
                                              <p:pRg st="4" end="4"/>
                                            </p:txEl>
                                          </p:spTgt>
                                        </p:tgtEl>
                                      </p:cBhvr>
                                      <p:to x="100000" y="95000"/>
                                    </p:animScale>
                                    <p:animScale>
                                      <p:cBhvr>
                                        <p:cTn id="72" dur="83" decel="50000">
                                          <p:stCondLst>
                                            <p:cond delay="917"/>
                                          </p:stCondLst>
                                        </p:cTn>
                                        <p:tgtEl>
                                          <p:spTgt spid="8">
                                            <p:txEl>
                                              <p:pRg st="4" end="4"/>
                                            </p:txEl>
                                          </p:spTgt>
                                        </p:tgtEl>
                                      </p:cBhvr>
                                      <p:to x="100000" y="100000"/>
                                    </p:animScale>
                                  </p:childTnLst>
                                </p:cTn>
                              </p:par>
                            </p:childTnLst>
                          </p:cTn>
                        </p:par>
                        <p:par>
                          <p:cTn id="73" fill="hold">
                            <p:stCondLst>
                              <p:cond delay="3000"/>
                            </p:stCondLst>
                            <p:childTnLst>
                              <p:par>
                                <p:cTn id="74" presetID="26" presetClass="entr" presetSubtype="0" fill="hold" grpId="0" nodeType="after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wipe(down)">
                                      <p:cBhvr>
                                        <p:cTn id="76" dur="290">
                                          <p:stCondLst>
                                            <p:cond delay="0"/>
                                          </p:stCondLst>
                                        </p:cTn>
                                        <p:tgtEl>
                                          <p:spTgt spid="8">
                                            <p:txEl>
                                              <p:pRg st="5" end="5"/>
                                            </p:txEl>
                                          </p:spTgt>
                                        </p:tgtEl>
                                      </p:cBhvr>
                                    </p:animEffect>
                                    <p:anim calcmode="lin" valueType="num">
                                      <p:cBhvr>
                                        <p:cTn id="77" dur="911" tmFilter="0,0; 0.14,0.36; 0.43,0.73; 0.71,0.91; 1.0,1.0">
                                          <p:stCondLst>
                                            <p:cond delay="0"/>
                                          </p:stCondLst>
                                        </p:cTn>
                                        <p:tgtEl>
                                          <p:spTgt spid="8">
                                            <p:txEl>
                                              <p:pRg st="5" end="5"/>
                                            </p:txEl>
                                          </p:spTgt>
                                        </p:tgtEl>
                                        <p:attrNameLst>
                                          <p:attrName>ppt_x</p:attrName>
                                        </p:attrNameLst>
                                      </p:cBhvr>
                                      <p:tavLst>
                                        <p:tav tm="0">
                                          <p:val>
                                            <p:strVal val="#ppt_x-0.25"/>
                                          </p:val>
                                        </p:tav>
                                        <p:tav tm="100000">
                                          <p:val>
                                            <p:strVal val="#ppt_x"/>
                                          </p:val>
                                        </p:tav>
                                      </p:tavLst>
                                    </p:anim>
                                    <p:anim calcmode="lin" valueType="num">
                                      <p:cBhvr>
                                        <p:cTn id="78" dur="332" tmFilter="0.0,0.0; 0.25,0.07; 0.50,0.2; 0.75,0.467; 1.0,1.0">
                                          <p:stCondLst>
                                            <p:cond delay="0"/>
                                          </p:stCondLst>
                                        </p:cTn>
                                        <p:tgtEl>
                                          <p:spTgt spid="8">
                                            <p:txEl>
                                              <p:pRg st="5" end="5"/>
                                            </p:txEl>
                                          </p:spTgt>
                                        </p:tgtEl>
                                        <p:attrNameLst>
                                          <p:attrName>ppt_y</p:attrName>
                                        </p:attrNameLst>
                                      </p:cBhvr>
                                      <p:tavLst>
                                        <p:tav tm="0" fmla="#ppt_y-sin(pi*$)/3">
                                          <p:val>
                                            <p:fltVal val="0.5"/>
                                          </p:val>
                                        </p:tav>
                                        <p:tav tm="100000">
                                          <p:val>
                                            <p:fltVal val="1"/>
                                          </p:val>
                                        </p:tav>
                                      </p:tavLst>
                                    </p:anim>
                                    <p:anim calcmode="lin" valueType="num">
                                      <p:cBhvr>
                                        <p:cTn id="79" dur="332" tmFilter="0, 0; 0.125,0.2665; 0.25,0.4; 0.375,0.465; 0.5,0.5;  0.625,0.535; 0.75,0.6; 0.875,0.7335; 1,1">
                                          <p:stCondLst>
                                            <p:cond delay="332"/>
                                          </p:stCondLst>
                                        </p:cTn>
                                        <p:tgtEl>
                                          <p:spTgt spid="8">
                                            <p:txEl>
                                              <p:pRg st="5" end="5"/>
                                            </p:txEl>
                                          </p:spTgt>
                                        </p:tgtEl>
                                        <p:attrNameLst>
                                          <p:attrName>ppt_y</p:attrName>
                                        </p:attrNameLst>
                                      </p:cBhvr>
                                      <p:tavLst>
                                        <p:tav tm="0" fmla="#ppt_y-sin(pi*$)/9">
                                          <p:val>
                                            <p:fltVal val="0"/>
                                          </p:val>
                                        </p:tav>
                                        <p:tav tm="100000">
                                          <p:val>
                                            <p:fltVal val="1"/>
                                          </p:val>
                                        </p:tav>
                                      </p:tavLst>
                                    </p:anim>
                                    <p:anim calcmode="lin" valueType="num">
                                      <p:cBhvr>
                                        <p:cTn id="80" dur="166" tmFilter="0, 0; 0.125,0.2665; 0.25,0.4; 0.375,0.465; 0.5,0.5;  0.625,0.535; 0.75,0.6; 0.875,0.7335; 1,1">
                                          <p:stCondLst>
                                            <p:cond delay="662"/>
                                          </p:stCondLst>
                                        </p:cTn>
                                        <p:tgtEl>
                                          <p:spTgt spid="8">
                                            <p:txEl>
                                              <p:pRg st="5" end="5"/>
                                            </p:txEl>
                                          </p:spTgt>
                                        </p:tgtEl>
                                        <p:attrNameLst>
                                          <p:attrName>ppt_y</p:attrName>
                                        </p:attrNameLst>
                                      </p:cBhvr>
                                      <p:tavLst>
                                        <p:tav tm="0" fmla="#ppt_y-sin(pi*$)/27">
                                          <p:val>
                                            <p:fltVal val="0"/>
                                          </p:val>
                                        </p:tav>
                                        <p:tav tm="100000">
                                          <p:val>
                                            <p:fltVal val="1"/>
                                          </p:val>
                                        </p:tav>
                                      </p:tavLst>
                                    </p:anim>
                                    <p:anim calcmode="lin" valueType="num">
                                      <p:cBhvr>
                                        <p:cTn id="81" dur="82" tmFilter="0, 0; 0.125,0.2665; 0.25,0.4; 0.375,0.465; 0.5,0.5;  0.625,0.535; 0.75,0.6; 0.875,0.7335; 1,1">
                                          <p:stCondLst>
                                            <p:cond delay="828"/>
                                          </p:stCondLst>
                                        </p:cTn>
                                        <p:tgtEl>
                                          <p:spTgt spid="8">
                                            <p:txEl>
                                              <p:pRg st="5" end="5"/>
                                            </p:txEl>
                                          </p:spTgt>
                                        </p:tgtEl>
                                        <p:attrNameLst>
                                          <p:attrName>ppt_y</p:attrName>
                                        </p:attrNameLst>
                                      </p:cBhvr>
                                      <p:tavLst>
                                        <p:tav tm="0" fmla="#ppt_y-sin(pi*$)/81">
                                          <p:val>
                                            <p:fltVal val="0"/>
                                          </p:val>
                                        </p:tav>
                                        <p:tav tm="100000">
                                          <p:val>
                                            <p:fltVal val="1"/>
                                          </p:val>
                                        </p:tav>
                                      </p:tavLst>
                                    </p:anim>
                                    <p:animScale>
                                      <p:cBhvr>
                                        <p:cTn id="82" dur="13">
                                          <p:stCondLst>
                                            <p:cond delay="325"/>
                                          </p:stCondLst>
                                        </p:cTn>
                                        <p:tgtEl>
                                          <p:spTgt spid="8">
                                            <p:txEl>
                                              <p:pRg st="5" end="5"/>
                                            </p:txEl>
                                          </p:spTgt>
                                        </p:tgtEl>
                                      </p:cBhvr>
                                      <p:to x="100000" y="60000"/>
                                    </p:animScale>
                                    <p:animScale>
                                      <p:cBhvr>
                                        <p:cTn id="83" dur="83" decel="50000">
                                          <p:stCondLst>
                                            <p:cond delay="338"/>
                                          </p:stCondLst>
                                        </p:cTn>
                                        <p:tgtEl>
                                          <p:spTgt spid="8">
                                            <p:txEl>
                                              <p:pRg st="5" end="5"/>
                                            </p:txEl>
                                          </p:spTgt>
                                        </p:tgtEl>
                                      </p:cBhvr>
                                      <p:to x="100000" y="100000"/>
                                    </p:animScale>
                                    <p:animScale>
                                      <p:cBhvr>
                                        <p:cTn id="84" dur="13">
                                          <p:stCondLst>
                                            <p:cond delay="656"/>
                                          </p:stCondLst>
                                        </p:cTn>
                                        <p:tgtEl>
                                          <p:spTgt spid="8">
                                            <p:txEl>
                                              <p:pRg st="5" end="5"/>
                                            </p:txEl>
                                          </p:spTgt>
                                        </p:tgtEl>
                                      </p:cBhvr>
                                      <p:to x="100000" y="80000"/>
                                    </p:animScale>
                                    <p:animScale>
                                      <p:cBhvr>
                                        <p:cTn id="85" dur="83" decel="50000">
                                          <p:stCondLst>
                                            <p:cond delay="669"/>
                                          </p:stCondLst>
                                        </p:cTn>
                                        <p:tgtEl>
                                          <p:spTgt spid="8">
                                            <p:txEl>
                                              <p:pRg st="5" end="5"/>
                                            </p:txEl>
                                          </p:spTgt>
                                        </p:tgtEl>
                                      </p:cBhvr>
                                      <p:to x="100000" y="100000"/>
                                    </p:animScale>
                                    <p:animScale>
                                      <p:cBhvr>
                                        <p:cTn id="86" dur="13">
                                          <p:stCondLst>
                                            <p:cond delay="821"/>
                                          </p:stCondLst>
                                        </p:cTn>
                                        <p:tgtEl>
                                          <p:spTgt spid="8">
                                            <p:txEl>
                                              <p:pRg st="5" end="5"/>
                                            </p:txEl>
                                          </p:spTgt>
                                        </p:tgtEl>
                                      </p:cBhvr>
                                      <p:to x="100000" y="90000"/>
                                    </p:animScale>
                                    <p:animScale>
                                      <p:cBhvr>
                                        <p:cTn id="87" dur="83" decel="50000">
                                          <p:stCondLst>
                                            <p:cond delay="834"/>
                                          </p:stCondLst>
                                        </p:cTn>
                                        <p:tgtEl>
                                          <p:spTgt spid="8">
                                            <p:txEl>
                                              <p:pRg st="5" end="5"/>
                                            </p:txEl>
                                          </p:spTgt>
                                        </p:tgtEl>
                                      </p:cBhvr>
                                      <p:to x="100000" y="100000"/>
                                    </p:animScale>
                                    <p:animScale>
                                      <p:cBhvr>
                                        <p:cTn id="88" dur="13">
                                          <p:stCondLst>
                                            <p:cond delay="904"/>
                                          </p:stCondLst>
                                        </p:cTn>
                                        <p:tgtEl>
                                          <p:spTgt spid="8">
                                            <p:txEl>
                                              <p:pRg st="5" end="5"/>
                                            </p:txEl>
                                          </p:spTgt>
                                        </p:tgtEl>
                                      </p:cBhvr>
                                      <p:to x="100000" y="95000"/>
                                    </p:animScale>
                                    <p:animScale>
                                      <p:cBhvr>
                                        <p:cTn id="89" dur="83" decel="50000">
                                          <p:stCondLst>
                                            <p:cond delay="917"/>
                                          </p:stCondLst>
                                        </p:cTn>
                                        <p:tgtEl>
                                          <p:spTgt spid="8">
                                            <p:txEl>
                                              <p:pRg st="5" end="5"/>
                                            </p:txEl>
                                          </p:spTgt>
                                        </p:tgtEl>
                                      </p:cBhvr>
                                      <p:to x="100000" y="100000"/>
                                    </p:animScale>
                                  </p:childTnLst>
                                </p:cTn>
                              </p:par>
                            </p:childTnLst>
                          </p:cTn>
                        </p:par>
                        <p:par>
                          <p:cTn id="90" fill="hold">
                            <p:stCondLst>
                              <p:cond delay="4000"/>
                            </p:stCondLst>
                            <p:childTnLst>
                              <p:par>
                                <p:cTn id="91" presetID="26" presetClass="entr" presetSubtype="0" fill="hold" grpId="0" nodeType="afterEffect">
                                  <p:stCondLst>
                                    <p:cond delay="0"/>
                                  </p:stCondLst>
                                  <p:childTnLst>
                                    <p:set>
                                      <p:cBhvr>
                                        <p:cTn id="92" dur="1" fill="hold">
                                          <p:stCondLst>
                                            <p:cond delay="0"/>
                                          </p:stCondLst>
                                        </p:cTn>
                                        <p:tgtEl>
                                          <p:spTgt spid="8">
                                            <p:txEl>
                                              <p:pRg st="6" end="6"/>
                                            </p:txEl>
                                          </p:spTgt>
                                        </p:tgtEl>
                                        <p:attrNameLst>
                                          <p:attrName>style.visibility</p:attrName>
                                        </p:attrNameLst>
                                      </p:cBhvr>
                                      <p:to>
                                        <p:strVal val="visible"/>
                                      </p:to>
                                    </p:set>
                                    <p:animEffect transition="in" filter="wipe(down)">
                                      <p:cBhvr>
                                        <p:cTn id="93" dur="290">
                                          <p:stCondLst>
                                            <p:cond delay="0"/>
                                          </p:stCondLst>
                                        </p:cTn>
                                        <p:tgtEl>
                                          <p:spTgt spid="8">
                                            <p:txEl>
                                              <p:pRg st="6" end="6"/>
                                            </p:txEl>
                                          </p:spTgt>
                                        </p:tgtEl>
                                      </p:cBhvr>
                                    </p:animEffect>
                                    <p:anim calcmode="lin" valueType="num">
                                      <p:cBhvr>
                                        <p:cTn id="94" dur="911" tmFilter="0,0; 0.14,0.36; 0.43,0.73; 0.71,0.91; 1.0,1.0">
                                          <p:stCondLst>
                                            <p:cond delay="0"/>
                                          </p:stCondLst>
                                        </p:cTn>
                                        <p:tgtEl>
                                          <p:spTgt spid="8">
                                            <p:txEl>
                                              <p:pRg st="6" end="6"/>
                                            </p:tx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8">
                                            <p:txEl>
                                              <p:pRg st="6" end="6"/>
                                            </p:tx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8">
                                            <p:txEl>
                                              <p:pRg st="6" end="6"/>
                                            </p:tx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8">
                                            <p:txEl>
                                              <p:pRg st="6" end="6"/>
                                            </p:tx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8">
                                            <p:txEl>
                                              <p:pRg st="6" end="6"/>
                                            </p:tx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8">
                                            <p:txEl>
                                              <p:pRg st="6" end="6"/>
                                            </p:txEl>
                                          </p:spTgt>
                                        </p:tgtEl>
                                      </p:cBhvr>
                                      <p:to x="100000" y="60000"/>
                                    </p:animScale>
                                    <p:animScale>
                                      <p:cBhvr>
                                        <p:cTn id="100" dur="83" decel="50000">
                                          <p:stCondLst>
                                            <p:cond delay="338"/>
                                          </p:stCondLst>
                                        </p:cTn>
                                        <p:tgtEl>
                                          <p:spTgt spid="8">
                                            <p:txEl>
                                              <p:pRg st="6" end="6"/>
                                            </p:txEl>
                                          </p:spTgt>
                                        </p:tgtEl>
                                      </p:cBhvr>
                                      <p:to x="100000" y="100000"/>
                                    </p:animScale>
                                    <p:animScale>
                                      <p:cBhvr>
                                        <p:cTn id="101" dur="13">
                                          <p:stCondLst>
                                            <p:cond delay="656"/>
                                          </p:stCondLst>
                                        </p:cTn>
                                        <p:tgtEl>
                                          <p:spTgt spid="8">
                                            <p:txEl>
                                              <p:pRg st="6" end="6"/>
                                            </p:txEl>
                                          </p:spTgt>
                                        </p:tgtEl>
                                      </p:cBhvr>
                                      <p:to x="100000" y="80000"/>
                                    </p:animScale>
                                    <p:animScale>
                                      <p:cBhvr>
                                        <p:cTn id="102" dur="83" decel="50000">
                                          <p:stCondLst>
                                            <p:cond delay="669"/>
                                          </p:stCondLst>
                                        </p:cTn>
                                        <p:tgtEl>
                                          <p:spTgt spid="8">
                                            <p:txEl>
                                              <p:pRg st="6" end="6"/>
                                            </p:txEl>
                                          </p:spTgt>
                                        </p:tgtEl>
                                      </p:cBhvr>
                                      <p:to x="100000" y="100000"/>
                                    </p:animScale>
                                    <p:animScale>
                                      <p:cBhvr>
                                        <p:cTn id="103" dur="13">
                                          <p:stCondLst>
                                            <p:cond delay="821"/>
                                          </p:stCondLst>
                                        </p:cTn>
                                        <p:tgtEl>
                                          <p:spTgt spid="8">
                                            <p:txEl>
                                              <p:pRg st="6" end="6"/>
                                            </p:txEl>
                                          </p:spTgt>
                                        </p:tgtEl>
                                      </p:cBhvr>
                                      <p:to x="100000" y="90000"/>
                                    </p:animScale>
                                    <p:animScale>
                                      <p:cBhvr>
                                        <p:cTn id="104" dur="83" decel="50000">
                                          <p:stCondLst>
                                            <p:cond delay="834"/>
                                          </p:stCondLst>
                                        </p:cTn>
                                        <p:tgtEl>
                                          <p:spTgt spid="8">
                                            <p:txEl>
                                              <p:pRg st="6" end="6"/>
                                            </p:txEl>
                                          </p:spTgt>
                                        </p:tgtEl>
                                      </p:cBhvr>
                                      <p:to x="100000" y="100000"/>
                                    </p:animScale>
                                    <p:animScale>
                                      <p:cBhvr>
                                        <p:cTn id="105" dur="13">
                                          <p:stCondLst>
                                            <p:cond delay="904"/>
                                          </p:stCondLst>
                                        </p:cTn>
                                        <p:tgtEl>
                                          <p:spTgt spid="8">
                                            <p:txEl>
                                              <p:pRg st="6" end="6"/>
                                            </p:txEl>
                                          </p:spTgt>
                                        </p:tgtEl>
                                      </p:cBhvr>
                                      <p:to x="100000" y="95000"/>
                                    </p:animScale>
                                    <p:animScale>
                                      <p:cBhvr>
                                        <p:cTn id="106" dur="83" decel="50000">
                                          <p:stCondLst>
                                            <p:cond delay="917"/>
                                          </p:stCondLst>
                                        </p:cTn>
                                        <p:tgtEl>
                                          <p:spTgt spid="8">
                                            <p:txEl>
                                              <p:pRg st="6" end="6"/>
                                            </p:txEl>
                                          </p:spTgt>
                                        </p:tgtEl>
                                      </p:cBhvr>
                                      <p:to x="100000" y="100000"/>
                                    </p:animScale>
                                  </p:childTnLst>
                                </p:cTn>
                              </p:par>
                            </p:childTnLst>
                          </p:cTn>
                        </p:par>
                        <p:par>
                          <p:cTn id="107" fill="hold">
                            <p:stCondLst>
                              <p:cond delay="5000"/>
                            </p:stCondLst>
                            <p:childTnLst>
                              <p:par>
                                <p:cTn id="108" presetID="26" presetClass="entr" presetSubtype="0" fill="hold" grpId="0" nodeType="afterEffect">
                                  <p:stCondLst>
                                    <p:cond delay="0"/>
                                  </p:stCondLst>
                                  <p:childTnLst>
                                    <p:set>
                                      <p:cBhvr>
                                        <p:cTn id="109" dur="1" fill="hold">
                                          <p:stCondLst>
                                            <p:cond delay="0"/>
                                          </p:stCondLst>
                                        </p:cTn>
                                        <p:tgtEl>
                                          <p:spTgt spid="8">
                                            <p:txEl>
                                              <p:pRg st="7" end="7"/>
                                            </p:txEl>
                                          </p:spTgt>
                                        </p:tgtEl>
                                        <p:attrNameLst>
                                          <p:attrName>style.visibility</p:attrName>
                                        </p:attrNameLst>
                                      </p:cBhvr>
                                      <p:to>
                                        <p:strVal val="visible"/>
                                      </p:to>
                                    </p:set>
                                    <p:animEffect transition="in" filter="wipe(down)">
                                      <p:cBhvr>
                                        <p:cTn id="110" dur="290">
                                          <p:stCondLst>
                                            <p:cond delay="0"/>
                                          </p:stCondLst>
                                        </p:cTn>
                                        <p:tgtEl>
                                          <p:spTgt spid="8">
                                            <p:txEl>
                                              <p:pRg st="7" end="7"/>
                                            </p:txEl>
                                          </p:spTgt>
                                        </p:tgtEl>
                                      </p:cBhvr>
                                    </p:animEffect>
                                    <p:anim calcmode="lin" valueType="num">
                                      <p:cBhvr>
                                        <p:cTn id="111" dur="911" tmFilter="0,0; 0.14,0.36; 0.43,0.73; 0.71,0.91; 1.0,1.0">
                                          <p:stCondLst>
                                            <p:cond delay="0"/>
                                          </p:stCondLst>
                                        </p:cTn>
                                        <p:tgtEl>
                                          <p:spTgt spid="8">
                                            <p:txEl>
                                              <p:pRg st="7" end="7"/>
                                            </p:txEl>
                                          </p:spTgt>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8">
                                            <p:txEl>
                                              <p:pRg st="7" end="7"/>
                                            </p:txEl>
                                          </p:spTgt>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8">
                                            <p:txEl>
                                              <p:pRg st="7" end="7"/>
                                            </p:txEl>
                                          </p:spTgt>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8">
                                            <p:txEl>
                                              <p:pRg st="7" end="7"/>
                                            </p:txEl>
                                          </p:spTgt>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8">
                                            <p:txEl>
                                              <p:pRg st="7" end="7"/>
                                            </p:txEl>
                                          </p:spTgt>
                                        </p:tgtEl>
                                        <p:attrNameLst>
                                          <p:attrName>ppt_y</p:attrName>
                                        </p:attrNameLst>
                                      </p:cBhvr>
                                      <p:tavLst>
                                        <p:tav tm="0" fmla="#ppt_y-sin(pi*$)/81">
                                          <p:val>
                                            <p:fltVal val="0"/>
                                          </p:val>
                                        </p:tav>
                                        <p:tav tm="100000">
                                          <p:val>
                                            <p:fltVal val="1"/>
                                          </p:val>
                                        </p:tav>
                                      </p:tavLst>
                                    </p:anim>
                                    <p:animScale>
                                      <p:cBhvr>
                                        <p:cTn id="116" dur="13">
                                          <p:stCondLst>
                                            <p:cond delay="325"/>
                                          </p:stCondLst>
                                        </p:cTn>
                                        <p:tgtEl>
                                          <p:spTgt spid="8">
                                            <p:txEl>
                                              <p:pRg st="7" end="7"/>
                                            </p:txEl>
                                          </p:spTgt>
                                        </p:tgtEl>
                                      </p:cBhvr>
                                      <p:to x="100000" y="60000"/>
                                    </p:animScale>
                                    <p:animScale>
                                      <p:cBhvr>
                                        <p:cTn id="117" dur="83" decel="50000">
                                          <p:stCondLst>
                                            <p:cond delay="338"/>
                                          </p:stCondLst>
                                        </p:cTn>
                                        <p:tgtEl>
                                          <p:spTgt spid="8">
                                            <p:txEl>
                                              <p:pRg st="7" end="7"/>
                                            </p:txEl>
                                          </p:spTgt>
                                        </p:tgtEl>
                                      </p:cBhvr>
                                      <p:to x="100000" y="100000"/>
                                    </p:animScale>
                                    <p:animScale>
                                      <p:cBhvr>
                                        <p:cTn id="118" dur="13">
                                          <p:stCondLst>
                                            <p:cond delay="656"/>
                                          </p:stCondLst>
                                        </p:cTn>
                                        <p:tgtEl>
                                          <p:spTgt spid="8">
                                            <p:txEl>
                                              <p:pRg st="7" end="7"/>
                                            </p:txEl>
                                          </p:spTgt>
                                        </p:tgtEl>
                                      </p:cBhvr>
                                      <p:to x="100000" y="80000"/>
                                    </p:animScale>
                                    <p:animScale>
                                      <p:cBhvr>
                                        <p:cTn id="119" dur="83" decel="50000">
                                          <p:stCondLst>
                                            <p:cond delay="669"/>
                                          </p:stCondLst>
                                        </p:cTn>
                                        <p:tgtEl>
                                          <p:spTgt spid="8">
                                            <p:txEl>
                                              <p:pRg st="7" end="7"/>
                                            </p:txEl>
                                          </p:spTgt>
                                        </p:tgtEl>
                                      </p:cBhvr>
                                      <p:to x="100000" y="100000"/>
                                    </p:animScale>
                                    <p:animScale>
                                      <p:cBhvr>
                                        <p:cTn id="120" dur="13">
                                          <p:stCondLst>
                                            <p:cond delay="821"/>
                                          </p:stCondLst>
                                        </p:cTn>
                                        <p:tgtEl>
                                          <p:spTgt spid="8">
                                            <p:txEl>
                                              <p:pRg st="7" end="7"/>
                                            </p:txEl>
                                          </p:spTgt>
                                        </p:tgtEl>
                                      </p:cBhvr>
                                      <p:to x="100000" y="90000"/>
                                    </p:animScale>
                                    <p:animScale>
                                      <p:cBhvr>
                                        <p:cTn id="121" dur="83" decel="50000">
                                          <p:stCondLst>
                                            <p:cond delay="834"/>
                                          </p:stCondLst>
                                        </p:cTn>
                                        <p:tgtEl>
                                          <p:spTgt spid="8">
                                            <p:txEl>
                                              <p:pRg st="7" end="7"/>
                                            </p:txEl>
                                          </p:spTgt>
                                        </p:tgtEl>
                                      </p:cBhvr>
                                      <p:to x="100000" y="100000"/>
                                    </p:animScale>
                                    <p:animScale>
                                      <p:cBhvr>
                                        <p:cTn id="122" dur="13">
                                          <p:stCondLst>
                                            <p:cond delay="904"/>
                                          </p:stCondLst>
                                        </p:cTn>
                                        <p:tgtEl>
                                          <p:spTgt spid="8">
                                            <p:txEl>
                                              <p:pRg st="7" end="7"/>
                                            </p:txEl>
                                          </p:spTgt>
                                        </p:tgtEl>
                                      </p:cBhvr>
                                      <p:to x="100000" y="95000"/>
                                    </p:animScale>
                                    <p:animScale>
                                      <p:cBhvr>
                                        <p:cTn id="123" dur="83" decel="50000">
                                          <p:stCondLst>
                                            <p:cond delay="917"/>
                                          </p:stCondLst>
                                        </p:cTn>
                                        <p:tgtEl>
                                          <p:spTgt spid="8">
                                            <p:txEl>
                                              <p:pRg st="7" end="7"/>
                                            </p:txEl>
                                          </p:spTgt>
                                        </p:tgtEl>
                                      </p:cBhvr>
                                      <p:to x="100000" y="100000"/>
                                    </p:animScale>
                                  </p:childTnLst>
                                </p:cTn>
                              </p:par>
                            </p:childTnLst>
                          </p:cTn>
                        </p:par>
                        <p:par>
                          <p:cTn id="124" fill="hold">
                            <p:stCondLst>
                              <p:cond delay="6000"/>
                            </p:stCondLst>
                            <p:childTnLst>
                              <p:par>
                                <p:cTn id="125" presetID="26" presetClass="entr" presetSubtype="0" fill="hold" grpId="0" nodeType="afterEffect">
                                  <p:stCondLst>
                                    <p:cond delay="0"/>
                                  </p:stCondLst>
                                  <p:childTnLst>
                                    <p:set>
                                      <p:cBhvr>
                                        <p:cTn id="126" dur="1" fill="hold">
                                          <p:stCondLst>
                                            <p:cond delay="0"/>
                                          </p:stCondLst>
                                        </p:cTn>
                                        <p:tgtEl>
                                          <p:spTgt spid="8">
                                            <p:txEl>
                                              <p:pRg st="8" end="8"/>
                                            </p:txEl>
                                          </p:spTgt>
                                        </p:tgtEl>
                                        <p:attrNameLst>
                                          <p:attrName>style.visibility</p:attrName>
                                        </p:attrNameLst>
                                      </p:cBhvr>
                                      <p:to>
                                        <p:strVal val="visible"/>
                                      </p:to>
                                    </p:set>
                                    <p:animEffect transition="in" filter="wipe(down)">
                                      <p:cBhvr>
                                        <p:cTn id="127" dur="290">
                                          <p:stCondLst>
                                            <p:cond delay="0"/>
                                          </p:stCondLst>
                                        </p:cTn>
                                        <p:tgtEl>
                                          <p:spTgt spid="8">
                                            <p:txEl>
                                              <p:pRg st="8" end="8"/>
                                            </p:txEl>
                                          </p:spTgt>
                                        </p:tgtEl>
                                      </p:cBhvr>
                                    </p:animEffect>
                                    <p:anim calcmode="lin" valueType="num">
                                      <p:cBhvr>
                                        <p:cTn id="128" dur="911" tmFilter="0,0; 0.14,0.36; 0.43,0.73; 0.71,0.91; 1.0,1.0">
                                          <p:stCondLst>
                                            <p:cond delay="0"/>
                                          </p:stCondLst>
                                        </p:cTn>
                                        <p:tgtEl>
                                          <p:spTgt spid="8">
                                            <p:txEl>
                                              <p:pRg st="8" end="8"/>
                                            </p:tx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8">
                                            <p:txEl>
                                              <p:pRg st="8" end="8"/>
                                            </p:tx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8">
                                            <p:txEl>
                                              <p:pRg st="8" end="8"/>
                                            </p:tx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8">
                                            <p:txEl>
                                              <p:pRg st="8" end="8"/>
                                            </p:tx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8">
                                            <p:txEl>
                                              <p:pRg st="8" end="8"/>
                                            </p:tx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8">
                                            <p:txEl>
                                              <p:pRg st="8" end="8"/>
                                            </p:txEl>
                                          </p:spTgt>
                                        </p:tgtEl>
                                      </p:cBhvr>
                                      <p:to x="100000" y="60000"/>
                                    </p:animScale>
                                    <p:animScale>
                                      <p:cBhvr>
                                        <p:cTn id="134" dur="83" decel="50000">
                                          <p:stCondLst>
                                            <p:cond delay="338"/>
                                          </p:stCondLst>
                                        </p:cTn>
                                        <p:tgtEl>
                                          <p:spTgt spid="8">
                                            <p:txEl>
                                              <p:pRg st="8" end="8"/>
                                            </p:txEl>
                                          </p:spTgt>
                                        </p:tgtEl>
                                      </p:cBhvr>
                                      <p:to x="100000" y="100000"/>
                                    </p:animScale>
                                    <p:animScale>
                                      <p:cBhvr>
                                        <p:cTn id="135" dur="13">
                                          <p:stCondLst>
                                            <p:cond delay="656"/>
                                          </p:stCondLst>
                                        </p:cTn>
                                        <p:tgtEl>
                                          <p:spTgt spid="8">
                                            <p:txEl>
                                              <p:pRg st="8" end="8"/>
                                            </p:txEl>
                                          </p:spTgt>
                                        </p:tgtEl>
                                      </p:cBhvr>
                                      <p:to x="100000" y="80000"/>
                                    </p:animScale>
                                    <p:animScale>
                                      <p:cBhvr>
                                        <p:cTn id="136" dur="83" decel="50000">
                                          <p:stCondLst>
                                            <p:cond delay="669"/>
                                          </p:stCondLst>
                                        </p:cTn>
                                        <p:tgtEl>
                                          <p:spTgt spid="8">
                                            <p:txEl>
                                              <p:pRg st="8" end="8"/>
                                            </p:txEl>
                                          </p:spTgt>
                                        </p:tgtEl>
                                      </p:cBhvr>
                                      <p:to x="100000" y="100000"/>
                                    </p:animScale>
                                    <p:animScale>
                                      <p:cBhvr>
                                        <p:cTn id="137" dur="13">
                                          <p:stCondLst>
                                            <p:cond delay="821"/>
                                          </p:stCondLst>
                                        </p:cTn>
                                        <p:tgtEl>
                                          <p:spTgt spid="8">
                                            <p:txEl>
                                              <p:pRg st="8" end="8"/>
                                            </p:txEl>
                                          </p:spTgt>
                                        </p:tgtEl>
                                      </p:cBhvr>
                                      <p:to x="100000" y="90000"/>
                                    </p:animScale>
                                    <p:animScale>
                                      <p:cBhvr>
                                        <p:cTn id="138" dur="83" decel="50000">
                                          <p:stCondLst>
                                            <p:cond delay="834"/>
                                          </p:stCondLst>
                                        </p:cTn>
                                        <p:tgtEl>
                                          <p:spTgt spid="8">
                                            <p:txEl>
                                              <p:pRg st="8" end="8"/>
                                            </p:txEl>
                                          </p:spTgt>
                                        </p:tgtEl>
                                      </p:cBhvr>
                                      <p:to x="100000" y="100000"/>
                                    </p:animScale>
                                    <p:animScale>
                                      <p:cBhvr>
                                        <p:cTn id="139" dur="13">
                                          <p:stCondLst>
                                            <p:cond delay="904"/>
                                          </p:stCondLst>
                                        </p:cTn>
                                        <p:tgtEl>
                                          <p:spTgt spid="8">
                                            <p:txEl>
                                              <p:pRg st="8" end="8"/>
                                            </p:txEl>
                                          </p:spTgt>
                                        </p:tgtEl>
                                      </p:cBhvr>
                                      <p:to x="100000" y="95000"/>
                                    </p:animScale>
                                    <p:animScale>
                                      <p:cBhvr>
                                        <p:cTn id="140" dur="83" decel="50000">
                                          <p:stCondLst>
                                            <p:cond delay="917"/>
                                          </p:stCondLst>
                                        </p:cTn>
                                        <p:tgtEl>
                                          <p:spTgt spid="8">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762000"/>
            <a:ext cx="7239000" cy="746760"/>
          </a:xfrm>
        </p:spPr>
        <p:txBody>
          <a:bodyPr>
            <a:normAutofit/>
          </a:bodyPr>
          <a:lstStyle/>
          <a:p>
            <a:r>
              <a:rPr lang="en-US" sz="3600" dirty="0" smtClean="0"/>
              <a:t>Ushers in Christian History</a:t>
            </a:r>
            <a:endParaRPr lang="en-US" sz="3600" dirty="0"/>
          </a:p>
        </p:txBody>
      </p:sp>
      <p:sp>
        <p:nvSpPr>
          <p:cNvPr id="6" name="Content Placeholder 5"/>
          <p:cNvSpPr>
            <a:spLocks noGrp="1"/>
          </p:cNvSpPr>
          <p:nvPr>
            <p:ph idx="1"/>
          </p:nvPr>
        </p:nvSpPr>
        <p:spPr>
          <a:xfrm>
            <a:off x="228600" y="1600200"/>
            <a:ext cx="8458200" cy="5105400"/>
          </a:xfrm>
        </p:spPr>
        <p:txBody>
          <a:bodyPr>
            <a:normAutofit/>
          </a:bodyPr>
          <a:lstStyle/>
          <a:p>
            <a:r>
              <a:rPr lang="en-US" dirty="0" smtClean="0">
                <a:solidFill>
                  <a:schemeClr val="accent2">
                    <a:lumMod val="75000"/>
                  </a:schemeClr>
                </a:solidFill>
              </a:rPr>
              <a:t>During time of Christ, hundreds of doorkeepers of temple</a:t>
            </a:r>
          </a:p>
          <a:p>
            <a:r>
              <a:rPr lang="en-US" dirty="0" smtClean="0">
                <a:solidFill>
                  <a:schemeClr val="accent3">
                    <a:lumMod val="75000"/>
                  </a:schemeClr>
                </a:solidFill>
              </a:rPr>
              <a:t>Clerical order of porter: </a:t>
            </a:r>
          </a:p>
          <a:p>
            <a:pPr marL="925830" lvl="1" indent="-514350">
              <a:buFont typeface="+mj-lt"/>
              <a:buAutoNum type="arabicPeriod"/>
            </a:pPr>
            <a:r>
              <a:rPr lang="en-US" sz="2800" dirty="0" smtClean="0">
                <a:solidFill>
                  <a:schemeClr val="accent3"/>
                </a:solidFill>
              </a:rPr>
              <a:t>Letter of Pope Cornelius  notes doorkeepers serve Church of Rome, 3</a:t>
            </a:r>
            <a:r>
              <a:rPr lang="en-US" sz="2800" baseline="30000" dirty="0" smtClean="0">
                <a:solidFill>
                  <a:schemeClr val="accent3"/>
                </a:solidFill>
              </a:rPr>
              <a:t>rd</a:t>
            </a:r>
            <a:r>
              <a:rPr lang="en-US" sz="2800" dirty="0" smtClean="0">
                <a:solidFill>
                  <a:schemeClr val="accent3"/>
                </a:solidFill>
              </a:rPr>
              <a:t> cent</a:t>
            </a:r>
            <a:r>
              <a:rPr lang="en-US" sz="2800" dirty="0" smtClean="0"/>
              <a:t>.</a:t>
            </a:r>
          </a:p>
          <a:p>
            <a:pPr marL="925830" lvl="1" indent="-514350">
              <a:buFont typeface="+mj-lt"/>
              <a:buAutoNum type="arabicPeriod" startAt="2"/>
            </a:pPr>
            <a:r>
              <a:rPr lang="en-US" sz="2800" i="1" dirty="0" smtClean="0">
                <a:solidFill>
                  <a:schemeClr val="accent3"/>
                </a:solidFill>
              </a:rPr>
              <a:t>Apostolic Constitution</a:t>
            </a:r>
            <a:r>
              <a:rPr lang="en-US" sz="2800" dirty="0" smtClean="0">
                <a:solidFill>
                  <a:schemeClr val="accent3"/>
                </a:solidFill>
              </a:rPr>
              <a:t>, 4</a:t>
            </a:r>
            <a:r>
              <a:rPr lang="en-US" sz="2800" baseline="30000" dirty="0" smtClean="0">
                <a:solidFill>
                  <a:schemeClr val="accent3"/>
                </a:solidFill>
              </a:rPr>
              <a:t>th</a:t>
            </a:r>
            <a:r>
              <a:rPr lang="en-US" sz="2800" dirty="0" smtClean="0">
                <a:solidFill>
                  <a:schemeClr val="accent3"/>
                </a:solidFill>
              </a:rPr>
              <a:t> cent. </a:t>
            </a:r>
          </a:p>
          <a:p>
            <a:pPr lvl="1"/>
            <a:r>
              <a:rPr lang="en-US" sz="3000" dirty="0" smtClean="0">
                <a:solidFill>
                  <a:schemeClr val="accent3">
                    <a:lumMod val="60000"/>
                    <a:lumOff val="40000"/>
                  </a:schemeClr>
                </a:solidFill>
              </a:rPr>
              <a:t>Includes doorkeeper or porter</a:t>
            </a:r>
          </a:p>
          <a:p>
            <a:pPr lvl="1"/>
            <a:r>
              <a:rPr lang="en-US" sz="3000" dirty="0" smtClean="0">
                <a:solidFill>
                  <a:schemeClr val="accent3">
                    <a:lumMod val="60000"/>
                    <a:lumOff val="40000"/>
                  </a:schemeClr>
                </a:solidFill>
              </a:rPr>
              <a:t>Duty: guard against intruders</a:t>
            </a:r>
          </a:p>
          <a:p>
            <a:endParaRPr lang="en-US" dirty="0"/>
          </a:p>
        </p:txBody>
      </p:sp>
      <p:pic>
        <p:nvPicPr>
          <p:cNvPr id="4" name="Picture 3" descr="gatekeeper-wizard-of-oz.jpg"/>
          <p:cNvPicPr>
            <a:picLocks noChangeAspect="1"/>
          </p:cNvPicPr>
          <p:nvPr/>
        </p:nvPicPr>
        <p:blipFill>
          <a:blip r:embed="rId3" cstate="print"/>
          <a:stretch>
            <a:fillRect/>
          </a:stretch>
        </p:blipFill>
        <p:spPr>
          <a:xfrm>
            <a:off x="6324600" y="4648200"/>
            <a:ext cx="2489200" cy="19117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39" presetClass="entr" presetSubtype="0" accel="10000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childTnLst>
                                </p:cTn>
                              </p:par>
                              <p:par>
                                <p:cTn id="25" presetID="39" presetClass="entr" presetSubtype="0" accel="10000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39" presetClass="entr" presetSubtype="0" accel="100000" fill="hold" grpId="0" nodeType="after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10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
                                          </p:val>
                                        </p:tav>
                                        <p:tav tm="100000">
                                          <p:val>
                                            <p:strVal val="#ppt_y"/>
                                          </p:val>
                                        </p:tav>
                                      </p:tavLst>
                                    </p:anim>
                                  </p:childTnLst>
                                </p:cTn>
                              </p:par>
                              <p:par>
                                <p:cTn id="38" presetID="39" presetClass="entr" presetSubtype="0" accel="100000" fill="hold" grpId="0" nodeType="with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10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10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10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
                                          </p:val>
                                        </p:tav>
                                        <p:tav tm="100000">
                                          <p:val>
                                            <p:strVal val="#ppt_y"/>
                                          </p:val>
                                        </p:tav>
                                      </p:tavLst>
                                    </p:anim>
                                  </p:childTnLst>
                                </p:cTn>
                              </p:par>
                              <p:par>
                                <p:cTn id="44" presetID="39" presetClass="entr" presetSubtype="0" accel="100000" fill="hold" grpId="0"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p:cTn id="46" dur="10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10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10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762000"/>
          </a:xfrm>
        </p:spPr>
        <p:txBody>
          <a:bodyPr/>
          <a:lstStyle/>
          <a:p>
            <a:r>
              <a:rPr lang="en-US" dirty="0" smtClean="0"/>
              <a:t>History of Ushers, cont.</a:t>
            </a:r>
            <a:endParaRPr lang="en-US" dirty="0"/>
          </a:p>
        </p:txBody>
      </p:sp>
      <p:sp>
        <p:nvSpPr>
          <p:cNvPr id="3" name="Content Placeholder 2"/>
          <p:cNvSpPr>
            <a:spLocks noGrp="1"/>
          </p:cNvSpPr>
          <p:nvPr>
            <p:ph idx="1"/>
          </p:nvPr>
        </p:nvSpPr>
        <p:spPr>
          <a:xfrm>
            <a:off x="457200" y="1371600"/>
            <a:ext cx="8458200" cy="5202936"/>
          </a:xfrm>
        </p:spPr>
        <p:txBody>
          <a:bodyPr>
            <a:noAutofit/>
          </a:bodyPr>
          <a:lstStyle/>
          <a:p>
            <a:r>
              <a:rPr lang="en-US" sz="2700" dirty="0" smtClean="0">
                <a:solidFill>
                  <a:schemeClr val="accent1">
                    <a:lumMod val="75000"/>
                  </a:schemeClr>
                </a:solidFill>
              </a:rPr>
              <a:t>Middle Ages: porter = one of 4 minor orders (carrying out some original functions of deacons)</a:t>
            </a:r>
          </a:p>
          <a:p>
            <a:pPr lvl="1"/>
            <a:r>
              <a:rPr lang="en-US" sz="2700" dirty="0" smtClean="0">
                <a:solidFill>
                  <a:schemeClr val="accent1">
                    <a:lumMod val="60000"/>
                    <a:lumOff val="40000"/>
                  </a:schemeClr>
                </a:solidFill>
              </a:rPr>
              <a:t>Thomas Aquinas - porter duties ="to ring the bells, open the church and sacristy, to open the book for the preacher." </a:t>
            </a:r>
          </a:p>
          <a:p>
            <a:pPr lvl="1"/>
            <a:r>
              <a:rPr lang="en-US" sz="2700" dirty="0" smtClean="0">
                <a:solidFill>
                  <a:schemeClr val="accent4">
                    <a:lumMod val="75000"/>
                  </a:schemeClr>
                </a:solidFill>
              </a:rPr>
              <a:t>The minor order of porter </a:t>
            </a:r>
            <a:r>
              <a:rPr lang="en-US" sz="2700" dirty="0" smtClean="0">
                <a:solidFill>
                  <a:schemeClr val="accent4">
                    <a:lumMod val="75000"/>
                  </a:schemeClr>
                </a:solidFill>
                <a:sym typeface="Wingdings" pitchFamily="2" charset="2"/>
              </a:rPr>
              <a:t></a:t>
            </a:r>
            <a:r>
              <a:rPr lang="en-US" sz="2700" dirty="0" smtClean="0">
                <a:solidFill>
                  <a:schemeClr val="accent4">
                    <a:lumMod val="75000"/>
                  </a:schemeClr>
                </a:solidFill>
              </a:rPr>
              <a:t> all those seeking ordination to the priesthood </a:t>
            </a:r>
          </a:p>
          <a:p>
            <a:r>
              <a:rPr lang="en-US" sz="2700" dirty="0" smtClean="0">
                <a:solidFill>
                  <a:schemeClr val="accent2">
                    <a:lumMod val="75000"/>
                  </a:schemeClr>
                </a:solidFill>
              </a:rPr>
              <a:t>Pope Paul VI suppressed minor orders (1972) </a:t>
            </a:r>
            <a:r>
              <a:rPr lang="en-US" sz="2700" dirty="0" smtClean="0">
                <a:solidFill>
                  <a:schemeClr val="accent2">
                    <a:lumMod val="75000"/>
                  </a:schemeClr>
                </a:solidFill>
                <a:sym typeface="Wingdings" pitchFamily="2" charset="2"/>
              </a:rPr>
              <a:t> </a:t>
            </a:r>
            <a:r>
              <a:rPr lang="en-US" sz="2700" dirty="0" smtClean="0">
                <a:solidFill>
                  <a:schemeClr val="accent2">
                    <a:lumMod val="75000"/>
                  </a:schemeClr>
                </a:solidFill>
              </a:rPr>
              <a:t>task goes to laity</a:t>
            </a:r>
            <a:r>
              <a:rPr lang="en-US" sz="2700" dirty="0" smtClean="0"/>
              <a:t> </a:t>
            </a:r>
          </a:p>
          <a:p>
            <a:r>
              <a:rPr lang="en-US" sz="2700" dirty="0" smtClean="0">
                <a:solidFill>
                  <a:schemeClr val="accent3">
                    <a:lumMod val="75000"/>
                  </a:schemeClr>
                </a:solidFill>
              </a:rPr>
              <a:t>VCII’s renewal of liturgy - foster community's full participation in liturgy from time one enters church to worship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trips(upRight)">
                                      <p:cBhvr>
                                        <p:cTn id="11" dur="500"/>
                                        <p:tgtEl>
                                          <p:spTgt spid="3">
                                            <p:txEl>
                                              <p:pRg st="1" end="1"/>
                                            </p:txEl>
                                          </p:spTgt>
                                        </p:tgtEl>
                                      </p:cBhvr>
                                    </p:animEffect>
                                  </p:childTnLst>
                                </p:cTn>
                              </p:par>
                            </p:childTnLst>
                          </p:cTn>
                        </p:par>
                        <p:par>
                          <p:cTn id="12" fill="hold">
                            <p:stCondLst>
                              <p:cond delay="1000"/>
                            </p:stCondLst>
                            <p:childTnLst>
                              <p:par>
                                <p:cTn id="13" presetID="18" presetClass="entr" presetSubtype="9"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up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Righ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trips(down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7162800" cy="762000"/>
          </a:xfrm>
        </p:spPr>
        <p:txBody>
          <a:bodyPr>
            <a:normAutofit/>
          </a:bodyPr>
          <a:lstStyle/>
          <a:p>
            <a:r>
              <a:rPr lang="en-US" sz="4400" dirty="0">
                <a:solidFill>
                  <a:schemeClr val="tx2">
                    <a:lumMod val="75000"/>
                  </a:schemeClr>
                </a:solidFill>
              </a:rPr>
              <a:t>Greeters, </a:t>
            </a:r>
            <a:r>
              <a:rPr lang="en-US" sz="4400" b="0" cap="none" dirty="0" smtClean="0">
                <a:ln>
                  <a:noFill/>
                </a:ln>
                <a:solidFill>
                  <a:schemeClr val="tx2">
                    <a:lumMod val="75000"/>
                  </a:schemeClr>
                </a:solidFill>
              </a:rPr>
              <a:t>#1</a:t>
            </a:r>
            <a:endParaRPr lang="en-US" sz="4400" dirty="0">
              <a:solidFill>
                <a:schemeClr val="tx2">
                  <a:lumMod val="75000"/>
                </a:schemeClr>
              </a:solidFill>
            </a:endParaRPr>
          </a:p>
        </p:txBody>
      </p:sp>
      <p:sp>
        <p:nvSpPr>
          <p:cNvPr id="6" name="Content Placeholder 5"/>
          <p:cNvSpPr>
            <a:spLocks noGrp="1"/>
          </p:cNvSpPr>
          <p:nvPr>
            <p:ph sz="half" idx="1"/>
          </p:nvPr>
        </p:nvSpPr>
        <p:spPr>
          <a:xfrm>
            <a:off x="228600" y="1295400"/>
            <a:ext cx="4343400" cy="5286152"/>
          </a:xfrm>
        </p:spPr>
        <p:txBody>
          <a:bodyPr>
            <a:noAutofit/>
          </a:bodyPr>
          <a:lstStyle/>
          <a:p>
            <a:pPr>
              <a:buClr>
                <a:schemeClr val="tx2">
                  <a:lumMod val="75000"/>
                </a:schemeClr>
              </a:buClr>
              <a:buSzPct val="75000"/>
              <a:buFont typeface="Wingdings 2" pitchFamily="18" charset="2"/>
              <a:buChar char=""/>
            </a:pPr>
            <a:r>
              <a:rPr lang="en-US" sz="2400" dirty="0" smtClean="0">
                <a:solidFill>
                  <a:schemeClr val="accent4">
                    <a:lumMod val="75000"/>
                  </a:schemeClr>
                </a:solidFill>
              </a:rPr>
              <a:t>Purpose: create atmosphere of welcome</a:t>
            </a:r>
          </a:p>
          <a:p>
            <a:pPr lvl="1"/>
            <a:r>
              <a:rPr lang="en-US" sz="2400" dirty="0" smtClean="0">
                <a:solidFill>
                  <a:schemeClr val="accent1">
                    <a:lumMod val="75000"/>
                  </a:schemeClr>
                </a:solidFill>
              </a:rPr>
              <a:t>Build new relationships</a:t>
            </a:r>
          </a:p>
          <a:p>
            <a:pPr lvl="1"/>
            <a:r>
              <a:rPr lang="en-US" sz="2400" dirty="0" smtClean="0">
                <a:solidFill>
                  <a:schemeClr val="accent2">
                    <a:lumMod val="75000"/>
                  </a:schemeClr>
                </a:solidFill>
              </a:rPr>
              <a:t>Develop ongoing relationships  </a:t>
            </a:r>
          </a:p>
          <a:p>
            <a:pPr>
              <a:buClr>
                <a:schemeClr val="tx2">
                  <a:lumMod val="75000"/>
                </a:schemeClr>
              </a:buClr>
              <a:buSzPct val="75000"/>
              <a:buFont typeface="Wingdings 2" pitchFamily="18" charset="2"/>
              <a:buChar char=""/>
            </a:pPr>
            <a:r>
              <a:rPr lang="en-US" sz="2400" dirty="0" smtClean="0">
                <a:solidFill>
                  <a:schemeClr val="accent4">
                    <a:lumMod val="75000"/>
                  </a:schemeClr>
                </a:solidFill>
              </a:rPr>
              <a:t>Nametags </a:t>
            </a:r>
            <a:r>
              <a:rPr lang="en-US" sz="2400" dirty="0" smtClean="0">
                <a:solidFill>
                  <a:schemeClr val="accent4">
                    <a:lumMod val="75000"/>
                  </a:schemeClr>
                </a:solidFill>
                <a:sym typeface="Symbol"/>
              </a:rPr>
              <a:t></a:t>
            </a:r>
            <a:r>
              <a:rPr lang="en-US" sz="2400" dirty="0" smtClean="0">
                <a:solidFill>
                  <a:schemeClr val="accent4">
                    <a:lumMod val="75000"/>
                  </a:schemeClr>
                </a:solidFill>
              </a:rPr>
              <a:t> relationships!</a:t>
            </a:r>
          </a:p>
          <a:p>
            <a:pPr lvl="1"/>
            <a:r>
              <a:rPr lang="en-US" sz="2400" dirty="0" smtClean="0">
                <a:solidFill>
                  <a:schemeClr val="accent1">
                    <a:lumMod val="75000"/>
                  </a:schemeClr>
                </a:solidFill>
              </a:rPr>
              <a:t>Parish rep</a:t>
            </a:r>
          </a:p>
          <a:p>
            <a:pPr lvl="1"/>
            <a:r>
              <a:rPr lang="en-US" sz="2400" dirty="0" smtClean="0">
                <a:solidFill>
                  <a:schemeClr val="accent2">
                    <a:lumMod val="75000"/>
                  </a:schemeClr>
                </a:solidFill>
              </a:rPr>
              <a:t>Lets newcomer see greeter’s name  </a:t>
            </a:r>
          </a:p>
          <a:p>
            <a:pPr>
              <a:buClr>
                <a:schemeClr val="tx2">
                  <a:lumMod val="75000"/>
                </a:schemeClr>
              </a:buClr>
              <a:buSzPct val="75000"/>
              <a:buFont typeface="Wingdings 2" pitchFamily="18" charset="2"/>
              <a:buChar char=""/>
            </a:pPr>
            <a:r>
              <a:rPr lang="en-US" sz="2400" dirty="0" smtClean="0">
                <a:solidFill>
                  <a:schemeClr val="accent4">
                    <a:lumMod val="75000"/>
                  </a:schemeClr>
                </a:solidFill>
              </a:rPr>
              <a:t>Arrive 15-20 minutes early &amp; stand at the doors  </a:t>
            </a:r>
          </a:p>
          <a:p>
            <a:pPr lvl="1"/>
            <a:r>
              <a:rPr lang="en-US" sz="2400" dirty="0" smtClean="0">
                <a:solidFill>
                  <a:schemeClr val="accent1">
                    <a:lumMod val="75000"/>
                  </a:schemeClr>
                </a:solidFill>
              </a:rPr>
              <a:t>Outside the door and open it?</a:t>
            </a:r>
          </a:p>
        </p:txBody>
      </p:sp>
      <p:sp>
        <p:nvSpPr>
          <p:cNvPr id="8" name="Content Placeholder 5"/>
          <p:cNvSpPr txBox="1">
            <a:spLocks/>
          </p:cNvSpPr>
          <p:nvPr/>
        </p:nvSpPr>
        <p:spPr>
          <a:xfrm>
            <a:off x="4724400" y="1752600"/>
            <a:ext cx="4114800" cy="4800600"/>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accent4">
                    <a:lumMod val="75000"/>
                  </a:schemeClr>
                </a:solidFill>
                <a:effectLst/>
                <a:uLnTx/>
                <a:uFillTx/>
                <a:latin typeface="+mn-lt"/>
                <a:ea typeface="+mn-ea"/>
                <a:cs typeface="+mn-cs"/>
              </a:rPr>
              <a:t>Greet EVERYONE</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n-US" sz="2400" b="0" i="0" u="none" strike="noStrike" kern="1200" cap="none" spc="0" normalizeH="0" baseline="0" noProof="0" dirty="0" smtClean="0">
                <a:ln>
                  <a:noFill/>
                </a:ln>
                <a:solidFill>
                  <a:schemeClr val="accent1">
                    <a:lumMod val="75000"/>
                  </a:schemeClr>
                </a:solidFill>
                <a:effectLst/>
                <a:uLnTx/>
                <a:uFillTx/>
                <a:latin typeface="+mn-lt"/>
                <a:ea typeface="+mn-ea"/>
                <a:cs typeface="+mn-cs"/>
              </a:rPr>
              <a:t>What to say:</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Welcome!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5">
                    <a:lumMod val="75000"/>
                  </a:schemeClr>
                </a:solidFill>
                <a:effectLst/>
                <a:uLnTx/>
                <a:uFillTx/>
                <a:latin typeface="+mn-lt"/>
                <a:ea typeface="+mn-ea"/>
                <a:cs typeface="+mn-cs"/>
              </a:rPr>
              <a:t>So glad you have come!  </a:t>
            </a:r>
          </a:p>
          <a:p>
            <a:pPr marL="521208" marR="0" lvl="1" indent="-228600" algn="l" defTabSz="914400" rtl="0" eaLnBrk="1" fontAlgn="auto" latinLnBrk="0" hangingPunct="1">
              <a:lnSpc>
                <a:spcPct val="100000"/>
              </a:lnSpc>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Thank you for coming!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5">
                    <a:lumMod val="75000"/>
                  </a:schemeClr>
                </a:solidFill>
                <a:effectLst/>
                <a:uLnTx/>
                <a:uFillTx/>
                <a:latin typeface="+mn-lt"/>
                <a:ea typeface="+mn-ea"/>
                <a:cs typeface="+mn-cs"/>
              </a:rPr>
              <a:t>How are you today?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I like your hair/coat/</a:t>
            </a:r>
          </a:p>
          <a:p>
            <a:pPr marL="521208" marR="0" lvl="1" indent="-228600" algn="l" defTabSz="914400" rtl="0" eaLnBrk="1" fontAlgn="auto" latinLnBrk="0" hangingPunct="1">
              <a:lnSpc>
                <a:spcPct val="100000"/>
              </a:lnSpc>
              <a:spcBef>
                <a:spcPts val="500"/>
              </a:spcBef>
              <a:spcAft>
                <a:spcPts val="0"/>
              </a:spcAft>
              <a:buClr>
                <a:schemeClr val="accent4"/>
              </a:buClr>
              <a:buSzPct val="80000"/>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   dress/shoes/tie!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5">
                    <a:lumMod val="75000"/>
                  </a:schemeClr>
                </a:solidFill>
                <a:effectLst/>
                <a:uLnTx/>
                <a:uFillTx/>
                <a:latin typeface="+mn-lt"/>
                <a:ea typeface="+mn-ea"/>
                <a:cs typeface="+mn-cs"/>
              </a:rPr>
              <a:t>Isn’t the weather great/freezing?  </a:t>
            </a:r>
          </a:p>
          <a:p>
            <a:pPr marL="521208" marR="0" lvl="1" indent="-228600" algn="l" defTabSz="914400" rtl="0" eaLnBrk="1" fontAlgn="auto" latinLnBrk="0" hangingPunct="1">
              <a:lnSpc>
                <a:spcPct val="100000"/>
              </a:lnSpc>
              <a:spcBef>
                <a:spcPts val="500"/>
              </a:spcBef>
              <a:spcAft>
                <a:spcPts val="0"/>
              </a:spcAft>
              <a:buClr>
                <a:schemeClr val="accent4"/>
              </a:buClr>
              <a:buSzPct val="80000"/>
              <a:buFont typeface="Wingdings 2"/>
              <a:buChar char=""/>
              <a:tabLst/>
              <a:defRPr/>
            </a:pPr>
            <a:r>
              <a:rPr kumimoji="0" lang="en-US" sz="2400" b="0" i="0" u="none" strike="noStrike" kern="1200" cap="none" spc="0" normalizeH="0" baseline="0" noProof="0" dirty="0" smtClean="0">
                <a:ln>
                  <a:noFill/>
                </a:ln>
                <a:solidFill>
                  <a:schemeClr val="accent2">
                    <a:lumMod val="75000"/>
                  </a:schemeClr>
                </a:solidFill>
                <a:effectLst/>
                <a:uLnTx/>
                <a:uFillTx/>
                <a:latin typeface="+mn-lt"/>
                <a:ea typeface="+mn-ea"/>
                <a:cs typeface="+mn-cs"/>
              </a:rPr>
              <a:t>Is everyone awake yet?</a:t>
            </a:r>
          </a:p>
        </p:txBody>
      </p:sp>
      <p:cxnSp>
        <p:nvCxnSpPr>
          <p:cNvPr id="10" name="Straight Connector 9"/>
          <p:cNvCxnSpPr/>
          <p:nvPr/>
        </p:nvCxnSpPr>
        <p:spPr>
          <a:xfrm>
            <a:off x="4724400" y="685800"/>
            <a:ext cx="0" cy="586740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3" descr="C:\Users\brudolph\AppData\Local\Microsoft\Windows\Temporary Internet Files\Content.IE5\MOJ3CXK9\MC900438205[1].wmf"/>
          <p:cNvPicPr>
            <a:picLocks noChangeAspect="1" noChangeArrowheads="1"/>
          </p:cNvPicPr>
          <p:nvPr/>
        </p:nvPicPr>
        <p:blipFill>
          <a:blip r:embed="rId3" cstate="print"/>
          <a:srcRect/>
          <a:stretch>
            <a:fillRect/>
          </a:stretch>
        </p:blipFill>
        <p:spPr bwMode="auto">
          <a:xfrm>
            <a:off x="7162800" y="151869"/>
            <a:ext cx="1981200" cy="19846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85" decel="100000"/>
                                        <p:tgtEl>
                                          <p:spTgt spid="6">
                                            <p:txEl>
                                              <p:pRg st="0" end="0"/>
                                            </p:txEl>
                                          </p:spTgt>
                                        </p:tgtEl>
                                      </p:cBhvr>
                                    </p:animEffect>
                                    <p:animScale>
                                      <p:cBhvr>
                                        <p:cTn id="8" dur="385" decel="100000"/>
                                        <p:tgtEl>
                                          <p:spTgt spid="6">
                                            <p:txEl>
                                              <p:pRg st="0" end="0"/>
                                            </p:txEl>
                                          </p:spTgt>
                                        </p:tgtEl>
                                      </p:cBhvr>
                                      <p:from x="10000" y="10000"/>
                                      <p:to x="200000" y="450000"/>
                                    </p:animScale>
                                    <p:animScale>
                                      <p:cBhvr>
                                        <p:cTn id="9" dur="615" accel="100000" fill="hold">
                                          <p:stCondLst>
                                            <p:cond delay="385"/>
                                          </p:stCondLst>
                                        </p:cTn>
                                        <p:tgtEl>
                                          <p:spTgt spid="6">
                                            <p:txEl>
                                              <p:pRg st="0" end="0"/>
                                            </p:txEl>
                                          </p:spTgt>
                                        </p:tgtEl>
                                      </p:cBhvr>
                                      <p:from x="200000" y="450000"/>
                                      <p:to x="100000" y="100000"/>
                                    </p:animScale>
                                    <p:set>
                                      <p:cBhvr>
                                        <p:cTn id="10" dur="385" fill="hold"/>
                                        <p:tgtEl>
                                          <p:spTgt spid="6">
                                            <p:txEl>
                                              <p:pRg st="0" end="0"/>
                                            </p:txEl>
                                          </p:spTgt>
                                        </p:tgtEl>
                                        <p:attrNameLst>
                                          <p:attrName>ppt_x</p:attrName>
                                        </p:attrNameLst>
                                      </p:cBhvr>
                                      <p:to>
                                        <p:strVal val="(0.5)"/>
                                      </p:to>
                                    </p:set>
                                    <p:anim from="(0.5)" to="(#ppt_x)" calcmode="lin" valueType="num">
                                      <p:cBhvr>
                                        <p:cTn id="11" dur="615" accel="100000" fill="hold">
                                          <p:stCondLst>
                                            <p:cond delay="385"/>
                                          </p:stCondLst>
                                        </p:cTn>
                                        <p:tgtEl>
                                          <p:spTgt spid="6">
                                            <p:txEl>
                                              <p:pRg st="0" end="0"/>
                                            </p:txEl>
                                          </p:spTgt>
                                        </p:tgtEl>
                                        <p:attrNameLst>
                                          <p:attrName>ppt_x</p:attrName>
                                        </p:attrNameLst>
                                      </p:cBhvr>
                                    </p:anim>
                                    <p:set>
                                      <p:cBhvr>
                                        <p:cTn id="12" dur="385" fill="hold"/>
                                        <p:tgtEl>
                                          <p:spTgt spid="6">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6">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385" decel="100000"/>
                                        <p:tgtEl>
                                          <p:spTgt spid="6">
                                            <p:txEl>
                                              <p:pRg st="1" end="1"/>
                                            </p:txEl>
                                          </p:spTgt>
                                        </p:tgtEl>
                                      </p:cBhvr>
                                    </p:animEffect>
                                    <p:animScale>
                                      <p:cBhvr>
                                        <p:cTn id="18" dur="385" decel="100000"/>
                                        <p:tgtEl>
                                          <p:spTgt spid="6">
                                            <p:txEl>
                                              <p:pRg st="1" end="1"/>
                                            </p:txEl>
                                          </p:spTgt>
                                        </p:tgtEl>
                                      </p:cBhvr>
                                      <p:from x="10000" y="10000"/>
                                      <p:to x="200000" y="450000"/>
                                    </p:animScale>
                                    <p:animScale>
                                      <p:cBhvr>
                                        <p:cTn id="19" dur="615" accel="100000" fill="hold">
                                          <p:stCondLst>
                                            <p:cond delay="385"/>
                                          </p:stCondLst>
                                        </p:cTn>
                                        <p:tgtEl>
                                          <p:spTgt spid="6">
                                            <p:txEl>
                                              <p:pRg st="1" end="1"/>
                                            </p:txEl>
                                          </p:spTgt>
                                        </p:tgtEl>
                                      </p:cBhvr>
                                      <p:from x="200000" y="450000"/>
                                      <p:to x="100000" y="100000"/>
                                    </p:animScale>
                                    <p:set>
                                      <p:cBhvr>
                                        <p:cTn id="20" dur="385" fill="hold"/>
                                        <p:tgtEl>
                                          <p:spTgt spid="6">
                                            <p:txEl>
                                              <p:pRg st="1" end="1"/>
                                            </p:txEl>
                                          </p:spTgt>
                                        </p:tgtEl>
                                        <p:attrNameLst>
                                          <p:attrName>ppt_x</p:attrName>
                                        </p:attrNameLst>
                                      </p:cBhvr>
                                      <p:to>
                                        <p:strVal val="(0.5)"/>
                                      </p:to>
                                    </p:set>
                                    <p:anim from="(0.5)" to="(#ppt_x)" calcmode="lin" valueType="num">
                                      <p:cBhvr>
                                        <p:cTn id="21" dur="615" accel="100000" fill="hold">
                                          <p:stCondLst>
                                            <p:cond delay="385"/>
                                          </p:stCondLst>
                                        </p:cTn>
                                        <p:tgtEl>
                                          <p:spTgt spid="6">
                                            <p:txEl>
                                              <p:pRg st="1" end="1"/>
                                            </p:txEl>
                                          </p:spTgt>
                                        </p:tgtEl>
                                        <p:attrNameLst>
                                          <p:attrName>ppt_x</p:attrName>
                                        </p:attrNameLst>
                                      </p:cBhvr>
                                    </p:anim>
                                    <p:set>
                                      <p:cBhvr>
                                        <p:cTn id="22" dur="385" fill="hold"/>
                                        <p:tgtEl>
                                          <p:spTgt spid="6">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6">
                                            <p:txEl>
                                              <p:pRg st="1" end="1"/>
                                            </p:txEl>
                                          </p:spTgt>
                                        </p:tgtEl>
                                        <p:attrNameLst>
                                          <p:attrName>ppt_y</p:attrName>
                                        </p:attrNameLst>
                                      </p:cBhvr>
                                    </p:anim>
                                  </p:childTnLst>
                                </p:cTn>
                              </p:par>
                            </p:childTnLst>
                          </p:cTn>
                        </p:par>
                        <p:par>
                          <p:cTn id="24" fill="hold">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385" decel="100000"/>
                                        <p:tgtEl>
                                          <p:spTgt spid="6">
                                            <p:txEl>
                                              <p:pRg st="2" end="2"/>
                                            </p:txEl>
                                          </p:spTgt>
                                        </p:tgtEl>
                                      </p:cBhvr>
                                    </p:animEffect>
                                    <p:animScale>
                                      <p:cBhvr>
                                        <p:cTn id="28" dur="385" decel="100000"/>
                                        <p:tgtEl>
                                          <p:spTgt spid="6">
                                            <p:txEl>
                                              <p:pRg st="2" end="2"/>
                                            </p:txEl>
                                          </p:spTgt>
                                        </p:tgtEl>
                                      </p:cBhvr>
                                      <p:from x="10000" y="10000"/>
                                      <p:to x="200000" y="450000"/>
                                    </p:animScale>
                                    <p:animScale>
                                      <p:cBhvr>
                                        <p:cTn id="29" dur="615" accel="100000" fill="hold">
                                          <p:stCondLst>
                                            <p:cond delay="385"/>
                                          </p:stCondLst>
                                        </p:cTn>
                                        <p:tgtEl>
                                          <p:spTgt spid="6">
                                            <p:txEl>
                                              <p:pRg st="2" end="2"/>
                                            </p:txEl>
                                          </p:spTgt>
                                        </p:tgtEl>
                                      </p:cBhvr>
                                      <p:from x="200000" y="450000"/>
                                      <p:to x="100000" y="100000"/>
                                    </p:animScale>
                                    <p:set>
                                      <p:cBhvr>
                                        <p:cTn id="30" dur="385" fill="hold"/>
                                        <p:tgtEl>
                                          <p:spTgt spid="6">
                                            <p:txEl>
                                              <p:pRg st="2" end="2"/>
                                            </p:txEl>
                                          </p:spTgt>
                                        </p:tgtEl>
                                        <p:attrNameLst>
                                          <p:attrName>ppt_x</p:attrName>
                                        </p:attrNameLst>
                                      </p:cBhvr>
                                      <p:to>
                                        <p:strVal val="(0.5)"/>
                                      </p:to>
                                    </p:set>
                                    <p:anim from="(0.5)" to="(#ppt_x)" calcmode="lin" valueType="num">
                                      <p:cBhvr>
                                        <p:cTn id="31" dur="615" accel="100000" fill="hold">
                                          <p:stCondLst>
                                            <p:cond delay="385"/>
                                          </p:stCondLst>
                                        </p:cTn>
                                        <p:tgtEl>
                                          <p:spTgt spid="6">
                                            <p:txEl>
                                              <p:pRg st="2" end="2"/>
                                            </p:txEl>
                                          </p:spTgt>
                                        </p:tgtEl>
                                        <p:attrNameLst>
                                          <p:attrName>ppt_x</p:attrName>
                                        </p:attrNameLst>
                                      </p:cBhvr>
                                    </p:anim>
                                    <p:set>
                                      <p:cBhvr>
                                        <p:cTn id="32" dur="385" fill="hold"/>
                                        <p:tgtEl>
                                          <p:spTgt spid="6">
                                            <p:txEl>
                                              <p:pRg st="2" end="2"/>
                                            </p:txEl>
                                          </p:spTgt>
                                        </p:tgtEl>
                                        <p:attrNameLst>
                                          <p:attrName>ppt_y</p:attrName>
                                        </p:attrNameLst>
                                      </p:cBhvr>
                                      <p:to>
                                        <p:strVal val="(#ppt_y+0.4)"/>
                                      </p:to>
                                    </p:set>
                                    <p:anim from="(#ppt_y+0.4)" to="(#ppt_y)" calcmode="lin" valueType="num">
                                      <p:cBhvr>
                                        <p:cTn id="33" dur="615" accel="100000" fill="hold">
                                          <p:stCondLst>
                                            <p:cond delay="385"/>
                                          </p:stCondLst>
                                        </p:cTn>
                                        <p:tgtEl>
                                          <p:spTgt spid="6">
                                            <p:txEl>
                                              <p:pRg st="2" end="2"/>
                                            </p:txEl>
                                          </p:spTgt>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385" decel="100000"/>
                                        <p:tgtEl>
                                          <p:spTgt spid="6">
                                            <p:txEl>
                                              <p:pRg st="3" end="3"/>
                                            </p:txEl>
                                          </p:spTgt>
                                        </p:tgtEl>
                                      </p:cBhvr>
                                    </p:animEffect>
                                    <p:animScale>
                                      <p:cBhvr>
                                        <p:cTn id="39" dur="385" decel="100000"/>
                                        <p:tgtEl>
                                          <p:spTgt spid="6">
                                            <p:txEl>
                                              <p:pRg st="3" end="3"/>
                                            </p:txEl>
                                          </p:spTgt>
                                        </p:tgtEl>
                                      </p:cBhvr>
                                      <p:from x="10000" y="10000"/>
                                      <p:to x="200000" y="450000"/>
                                    </p:animScale>
                                    <p:animScale>
                                      <p:cBhvr>
                                        <p:cTn id="40" dur="615" accel="100000" fill="hold">
                                          <p:stCondLst>
                                            <p:cond delay="385"/>
                                          </p:stCondLst>
                                        </p:cTn>
                                        <p:tgtEl>
                                          <p:spTgt spid="6">
                                            <p:txEl>
                                              <p:pRg st="3" end="3"/>
                                            </p:txEl>
                                          </p:spTgt>
                                        </p:tgtEl>
                                      </p:cBhvr>
                                      <p:from x="200000" y="450000"/>
                                      <p:to x="100000" y="100000"/>
                                    </p:animScale>
                                    <p:set>
                                      <p:cBhvr>
                                        <p:cTn id="41" dur="385" fill="hold"/>
                                        <p:tgtEl>
                                          <p:spTgt spid="6">
                                            <p:txEl>
                                              <p:pRg st="3" end="3"/>
                                            </p:txEl>
                                          </p:spTgt>
                                        </p:tgtEl>
                                        <p:attrNameLst>
                                          <p:attrName>ppt_x</p:attrName>
                                        </p:attrNameLst>
                                      </p:cBhvr>
                                      <p:to>
                                        <p:strVal val="(0.5)"/>
                                      </p:to>
                                    </p:set>
                                    <p:anim from="(0.5)" to="(#ppt_x)" calcmode="lin" valueType="num">
                                      <p:cBhvr>
                                        <p:cTn id="42" dur="615" accel="100000" fill="hold">
                                          <p:stCondLst>
                                            <p:cond delay="385"/>
                                          </p:stCondLst>
                                        </p:cTn>
                                        <p:tgtEl>
                                          <p:spTgt spid="6">
                                            <p:txEl>
                                              <p:pRg st="3" end="3"/>
                                            </p:txEl>
                                          </p:spTgt>
                                        </p:tgtEl>
                                        <p:attrNameLst>
                                          <p:attrName>ppt_x</p:attrName>
                                        </p:attrNameLst>
                                      </p:cBhvr>
                                    </p:anim>
                                    <p:set>
                                      <p:cBhvr>
                                        <p:cTn id="43" dur="385" fill="hold"/>
                                        <p:tgtEl>
                                          <p:spTgt spid="6">
                                            <p:txEl>
                                              <p:pRg st="3" end="3"/>
                                            </p:txEl>
                                          </p:spTgt>
                                        </p:tgtEl>
                                        <p:attrNameLst>
                                          <p:attrName>ppt_y</p:attrName>
                                        </p:attrNameLst>
                                      </p:cBhvr>
                                      <p:to>
                                        <p:strVal val="(#ppt_y+0.4)"/>
                                      </p:to>
                                    </p:set>
                                    <p:anim from="(#ppt_y+0.4)" to="(#ppt_y)" calcmode="lin" valueType="num">
                                      <p:cBhvr>
                                        <p:cTn id="44" dur="615" accel="100000" fill="hold">
                                          <p:stCondLst>
                                            <p:cond delay="385"/>
                                          </p:stCondLst>
                                        </p:cTn>
                                        <p:tgtEl>
                                          <p:spTgt spid="6">
                                            <p:txEl>
                                              <p:pRg st="3" end="3"/>
                                            </p:txEl>
                                          </p:spTgt>
                                        </p:tgtEl>
                                        <p:attrNameLst>
                                          <p:attrName>ppt_y</p:attrName>
                                        </p:attrNameLst>
                                      </p:cBhvr>
                                    </p:anim>
                                  </p:childTnLst>
                                </p:cTn>
                              </p:par>
                            </p:childTnLst>
                          </p:cTn>
                        </p:par>
                        <p:par>
                          <p:cTn id="45" fill="hold">
                            <p:stCondLst>
                              <p:cond delay="1000"/>
                            </p:stCondLst>
                            <p:childTnLst>
                              <p:par>
                                <p:cTn id="46" presetID="51" presetClass="entr" presetSubtype="0" fill="hold" grpId="0" nodeType="after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385" decel="100000"/>
                                        <p:tgtEl>
                                          <p:spTgt spid="6">
                                            <p:txEl>
                                              <p:pRg st="4" end="4"/>
                                            </p:txEl>
                                          </p:spTgt>
                                        </p:tgtEl>
                                      </p:cBhvr>
                                    </p:animEffect>
                                    <p:animScale>
                                      <p:cBhvr>
                                        <p:cTn id="49" dur="385" decel="100000"/>
                                        <p:tgtEl>
                                          <p:spTgt spid="6">
                                            <p:txEl>
                                              <p:pRg st="4" end="4"/>
                                            </p:txEl>
                                          </p:spTgt>
                                        </p:tgtEl>
                                      </p:cBhvr>
                                      <p:from x="10000" y="10000"/>
                                      <p:to x="200000" y="450000"/>
                                    </p:animScale>
                                    <p:animScale>
                                      <p:cBhvr>
                                        <p:cTn id="50" dur="615" accel="100000" fill="hold">
                                          <p:stCondLst>
                                            <p:cond delay="385"/>
                                          </p:stCondLst>
                                        </p:cTn>
                                        <p:tgtEl>
                                          <p:spTgt spid="6">
                                            <p:txEl>
                                              <p:pRg st="4" end="4"/>
                                            </p:txEl>
                                          </p:spTgt>
                                        </p:tgtEl>
                                      </p:cBhvr>
                                      <p:from x="200000" y="450000"/>
                                      <p:to x="100000" y="100000"/>
                                    </p:animScale>
                                    <p:set>
                                      <p:cBhvr>
                                        <p:cTn id="51" dur="385" fill="hold"/>
                                        <p:tgtEl>
                                          <p:spTgt spid="6">
                                            <p:txEl>
                                              <p:pRg st="4" end="4"/>
                                            </p:txEl>
                                          </p:spTgt>
                                        </p:tgtEl>
                                        <p:attrNameLst>
                                          <p:attrName>ppt_x</p:attrName>
                                        </p:attrNameLst>
                                      </p:cBhvr>
                                      <p:to>
                                        <p:strVal val="(0.5)"/>
                                      </p:to>
                                    </p:set>
                                    <p:anim from="(0.5)" to="(#ppt_x)" calcmode="lin" valueType="num">
                                      <p:cBhvr>
                                        <p:cTn id="52" dur="615" accel="100000" fill="hold">
                                          <p:stCondLst>
                                            <p:cond delay="385"/>
                                          </p:stCondLst>
                                        </p:cTn>
                                        <p:tgtEl>
                                          <p:spTgt spid="6">
                                            <p:txEl>
                                              <p:pRg st="4" end="4"/>
                                            </p:txEl>
                                          </p:spTgt>
                                        </p:tgtEl>
                                        <p:attrNameLst>
                                          <p:attrName>ppt_x</p:attrName>
                                        </p:attrNameLst>
                                      </p:cBhvr>
                                    </p:anim>
                                    <p:set>
                                      <p:cBhvr>
                                        <p:cTn id="53" dur="385" fill="hold"/>
                                        <p:tgtEl>
                                          <p:spTgt spid="6">
                                            <p:txEl>
                                              <p:pRg st="4" end="4"/>
                                            </p:txEl>
                                          </p:spTgt>
                                        </p:tgtEl>
                                        <p:attrNameLst>
                                          <p:attrName>ppt_y</p:attrName>
                                        </p:attrNameLst>
                                      </p:cBhvr>
                                      <p:to>
                                        <p:strVal val="(#ppt_y+0.4)"/>
                                      </p:to>
                                    </p:set>
                                    <p:anim from="(#ppt_y+0.4)" to="(#ppt_y)" calcmode="lin" valueType="num">
                                      <p:cBhvr>
                                        <p:cTn id="54" dur="615" accel="100000" fill="hold">
                                          <p:stCondLst>
                                            <p:cond delay="385"/>
                                          </p:stCondLst>
                                        </p:cTn>
                                        <p:tgtEl>
                                          <p:spTgt spid="6">
                                            <p:txEl>
                                              <p:pRg st="4" end="4"/>
                                            </p:txEl>
                                          </p:spTgt>
                                        </p:tgtEl>
                                        <p:attrNameLst>
                                          <p:attrName>ppt_y</p:attrName>
                                        </p:attrNameLst>
                                      </p:cBhvr>
                                    </p:anim>
                                  </p:childTnLst>
                                </p:cTn>
                              </p:par>
                            </p:childTnLst>
                          </p:cTn>
                        </p:par>
                        <p:par>
                          <p:cTn id="55" fill="hold">
                            <p:stCondLst>
                              <p:cond delay="2000"/>
                            </p:stCondLst>
                            <p:childTnLst>
                              <p:par>
                                <p:cTn id="56" presetID="51" presetClass="entr" presetSubtype="0" fill="hold" grpId="0" nodeType="after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385" decel="100000"/>
                                        <p:tgtEl>
                                          <p:spTgt spid="6">
                                            <p:txEl>
                                              <p:pRg st="5" end="5"/>
                                            </p:txEl>
                                          </p:spTgt>
                                        </p:tgtEl>
                                      </p:cBhvr>
                                    </p:animEffect>
                                    <p:animScale>
                                      <p:cBhvr>
                                        <p:cTn id="59" dur="385" decel="100000"/>
                                        <p:tgtEl>
                                          <p:spTgt spid="6">
                                            <p:txEl>
                                              <p:pRg st="5" end="5"/>
                                            </p:txEl>
                                          </p:spTgt>
                                        </p:tgtEl>
                                      </p:cBhvr>
                                      <p:from x="10000" y="10000"/>
                                      <p:to x="200000" y="450000"/>
                                    </p:animScale>
                                    <p:animScale>
                                      <p:cBhvr>
                                        <p:cTn id="60" dur="615" accel="100000" fill="hold">
                                          <p:stCondLst>
                                            <p:cond delay="385"/>
                                          </p:stCondLst>
                                        </p:cTn>
                                        <p:tgtEl>
                                          <p:spTgt spid="6">
                                            <p:txEl>
                                              <p:pRg st="5" end="5"/>
                                            </p:txEl>
                                          </p:spTgt>
                                        </p:tgtEl>
                                      </p:cBhvr>
                                      <p:from x="200000" y="450000"/>
                                      <p:to x="100000" y="100000"/>
                                    </p:animScale>
                                    <p:set>
                                      <p:cBhvr>
                                        <p:cTn id="61" dur="385" fill="hold"/>
                                        <p:tgtEl>
                                          <p:spTgt spid="6">
                                            <p:txEl>
                                              <p:pRg st="5" end="5"/>
                                            </p:txEl>
                                          </p:spTgt>
                                        </p:tgtEl>
                                        <p:attrNameLst>
                                          <p:attrName>ppt_x</p:attrName>
                                        </p:attrNameLst>
                                      </p:cBhvr>
                                      <p:to>
                                        <p:strVal val="(0.5)"/>
                                      </p:to>
                                    </p:set>
                                    <p:anim from="(0.5)" to="(#ppt_x)" calcmode="lin" valueType="num">
                                      <p:cBhvr>
                                        <p:cTn id="62" dur="615" accel="100000" fill="hold">
                                          <p:stCondLst>
                                            <p:cond delay="385"/>
                                          </p:stCondLst>
                                        </p:cTn>
                                        <p:tgtEl>
                                          <p:spTgt spid="6">
                                            <p:txEl>
                                              <p:pRg st="5" end="5"/>
                                            </p:txEl>
                                          </p:spTgt>
                                        </p:tgtEl>
                                        <p:attrNameLst>
                                          <p:attrName>ppt_x</p:attrName>
                                        </p:attrNameLst>
                                      </p:cBhvr>
                                    </p:anim>
                                    <p:set>
                                      <p:cBhvr>
                                        <p:cTn id="63" dur="385" fill="hold"/>
                                        <p:tgtEl>
                                          <p:spTgt spid="6">
                                            <p:txEl>
                                              <p:pRg st="5" end="5"/>
                                            </p:txEl>
                                          </p:spTgt>
                                        </p:tgtEl>
                                        <p:attrNameLst>
                                          <p:attrName>ppt_y</p:attrName>
                                        </p:attrNameLst>
                                      </p:cBhvr>
                                      <p:to>
                                        <p:strVal val="(#ppt_y+0.4)"/>
                                      </p:to>
                                    </p:set>
                                    <p:anim from="(#ppt_y+0.4)" to="(#ppt_y)" calcmode="lin" valueType="num">
                                      <p:cBhvr>
                                        <p:cTn id="64" dur="615" accel="100000" fill="hold">
                                          <p:stCondLst>
                                            <p:cond delay="385"/>
                                          </p:stCondLst>
                                        </p:cTn>
                                        <p:tgtEl>
                                          <p:spTgt spid="6">
                                            <p:txEl>
                                              <p:pRg st="5" end="5"/>
                                            </p:txEl>
                                          </p:spTgt>
                                        </p:tgtEl>
                                        <p:attrNameLst>
                                          <p:attrName>ppt_y</p:attrName>
                                        </p:attrNameLst>
                                      </p:cBhvr>
                                    </p:anim>
                                  </p:childTnLst>
                                </p:cTn>
                              </p:par>
                            </p:childTnLst>
                          </p:cTn>
                        </p:par>
                      </p:childTnLst>
                    </p:cTn>
                  </p:par>
                  <p:par>
                    <p:cTn id="65" fill="hold">
                      <p:stCondLst>
                        <p:cond delay="indefinite"/>
                      </p:stCondLst>
                      <p:childTnLst>
                        <p:par>
                          <p:cTn id="66" fill="hold">
                            <p:stCondLst>
                              <p:cond delay="0"/>
                            </p:stCondLst>
                            <p:childTnLst>
                              <p:par>
                                <p:cTn id="67" presetID="51" presetClass="entr" presetSubtype="0" fill="hold" grpId="0" nodeType="clickEffect">
                                  <p:stCondLst>
                                    <p:cond delay="0"/>
                                  </p:stCondLst>
                                  <p:childTnLst>
                                    <p:set>
                                      <p:cBhvr>
                                        <p:cTn id="68" dur="1" fill="hold">
                                          <p:stCondLst>
                                            <p:cond delay="0"/>
                                          </p:stCondLst>
                                        </p:cTn>
                                        <p:tgtEl>
                                          <p:spTgt spid="6">
                                            <p:txEl>
                                              <p:pRg st="6" end="6"/>
                                            </p:txEl>
                                          </p:spTgt>
                                        </p:tgtEl>
                                        <p:attrNameLst>
                                          <p:attrName>style.visibility</p:attrName>
                                        </p:attrNameLst>
                                      </p:cBhvr>
                                      <p:to>
                                        <p:strVal val="visible"/>
                                      </p:to>
                                    </p:set>
                                    <p:animEffect transition="in" filter="fade">
                                      <p:cBhvr>
                                        <p:cTn id="69" dur="385" decel="100000"/>
                                        <p:tgtEl>
                                          <p:spTgt spid="6">
                                            <p:txEl>
                                              <p:pRg st="6" end="6"/>
                                            </p:txEl>
                                          </p:spTgt>
                                        </p:tgtEl>
                                      </p:cBhvr>
                                    </p:animEffect>
                                    <p:animScale>
                                      <p:cBhvr>
                                        <p:cTn id="70" dur="385" decel="100000"/>
                                        <p:tgtEl>
                                          <p:spTgt spid="6">
                                            <p:txEl>
                                              <p:pRg st="6" end="6"/>
                                            </p:txEl>
                                          </p:spTgt>
                                        </p:tgtEl>
                                      </p:cBhvr>
                                      <p:from x="10000" y="10000"/>
                                      <p:to x="200000" y="450000"/>
                                    </p:animScale>
                                    <p:animScale>
                                      <p:cBhvr>
                                        <p:cTn id="71" dur="615" accel="100000" fill="hold">
                                          <p:stCondLst>
                                            <p:cond delay="385"/>
                                          </p:stCondLst>
                                        </p:cTn>
                                        <p:tgtEl>
                                          <p:spTgt spid="6">
                                            <p:txEl>
                                              <p:pRg st="6" end="6"/>
                                            </p:txEl>
                                          </p:spTgt>
                                        </p:tgtEl>
                                      </p:cBhvr>
                                      <p:from x="200000" y="450000"/>
                                      <p:to x="100000" y="100000"/>
                                    </p:animScale>
                                    <p:set>
                                      <p:cBhvr>
                                        <p:cTn id="72" dur="385" fill="hold"/>
                                        <p:tgtEl>
                                          <p:spTgt spid="6">
                                            <p:txEl>
                                              <p:pRg st="6" end="6"/>
                                            </p:txEl>
                                          </p:spTgt>
                                        </p:tgtEl>
                                        <p:attrNameLst>
                                          <p:attrName>ppt_x</p:attrName>
                                        </p:attrNameLst>
                                      </p:cBhvr>
                                      <p:to>
                                        <p:strVal val="(0.5)"/>
                                      </p:to>
                                    </p:set>
                                    <p:anim from="(0.5)" to="(#ppt_x)" calcmode="lin" valueType="num">
                                      <p:cBhvr>
                                        <p:cTn id="73" dur="615" accel="100000" fill="hold">
                                          <p:stCondLst>
                                            <p:cond delay="385"/>
                                          </p:stCondLst>
                                        </p:cTn>
                                        <p:tgtEl>
                                          <p:spTgt spid="6">
                                            <p:txEl>
                                              <p:pRg st="6" end="6"/>
                                            </p:txEl>
                                          </p:spTgt>
                                        </p:tgtEl>
                                        <p:attrNameLst>
                                          <p:attrName>ppt_x</p:attrName>
                                        </p:attrNameLst>
                                      </p:cBhvr>
                                    </p:anim>
                                    <p:set>
                                      <p:cBhvr>
                                        <p:cTn id="74" dur="385" fill="hold"/>
                                        <p:tgtEl>
                                          <p:spTgt spid="6">
                                            <p:txEl>
                                              <p:pRg st="6" end="6"/>
                                            </p:txEl>
                                          </p:spTgt>
                                        </p:tgtEl>
                                        <p:attrNameLst>
                                          <p:attrName>ppt_y</p:attrName>
                                        </p:attrNameLst>
                                      </p:cBhvr>
                                      <p:to>
                                        <p:strVal val="(#ppt_y+0.4)"/>
                                      </p:to>
                                    </p:set>
                                    <p:anim from="(#ppt_y+0.4)" to="(#ppt_y)" calcmode="lin" valueType="num">
                                      <p:cBhvr>
                                        <p:cTn id="75" dur="615" accel="100000" fill="hold">
                                          <p:stCondLst>
                                            <p:cond delay="385"/>
                                          </p:stCondLst>
                                        </p:cTn>
                                        <p:tgtEl>
                                          <p:spTgt spid="6">
                                            <p:txEl>
                                              <p:pRg st="6" end="6"/>
                                            </p:txEl>
                                          </p:spTgt>
                                        </p:tgtEl>
                                        <p:attrNameLst>
                                          <p:attrName>ppt_y</p:attrName>
                                        </p:attrNameLst>
                                      </p:cBhvr>
                                    </p:anim>
                                  </p:childTnLst>
                                </p:cTn>
                              </p:par>
                            </p:childTnLst>
                          </p:cTn>
                        </p:par>
                        <p:par>
                          <p:cTn id="76" fill="hold">
                            <p:stCondLst>
                              <p:cond delay="1000"/>
                            </p:stCondLst>
                            <p:childTnLst>
                              <p:par>
                                <p:cTn id="77" presetID="51" presetClass="entr" presetSubtype="0" fill="hold" grpId="0" nodeType="after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Effect transition="in" filter="fade">
                                      <p:cBhvr>
                                        <p:cTn id="79" dur="385" decel="100000"/>
                                        <p:tgtEl>
                                          <p:spTgt spid="6">
                                            <p:txEl>
                                              <p:pRg st="7" end="7"/>
                                            </p:txEl>
                                          </p:spTgt>
                                        </p:tgtEl>
                                      </p:cBhvr>
                                    </p:animEffect>
                                    <p:animScale>
                                      <p:cBhvr>
                                        <p:cTn id="80" dur="385" decel="100000"/>
                                        <p:tgtEl>
                                          <p:spTgt spid="6">
                                            <p:txEl>
                                              <p:pRg st="7" end="7"/>
                                            </p:txEl>
                                          </p:spTgt>
                                        </p:tgtEl>
                                      </p:cBhvr>
                                      <p:from x="10000" y="10000"/>
                                      <p:to x="200000" y="450000"/>
                                    </p:animScale>
                                    <p:animScale>
                                      <p:cBhvr>
                                        <p:cTn id="81" dur="615" accel="100000" fill="hold">
                                          <p:stCondLst>
                                            <p:cond delay="385"/>
                                          </p:stCondLst>
                                        </p:cTn>
                                        <p:tgtEl>
                                          <p:spTgt spid="6">
                                            <p:txEl>
                                              <p:pRg st="7" end="7"/>
                                            </p:txEl>
                                          </p:spTgt>
                                        </p:tgtEl>
                                      </p:cBhvr>
                                      <p:from x="200000" y="450000"/>
                                      <p:to x="100000" y="100000"/>
                                    </p:animScale>
                                    <p:set>
                                      <p:cBhvr>
                                        <p:cTn id="82" dur="385" fill="hold"/>
                                        <p:tgtEl>
                                          <p:spTgt spid="6">
                                            <p:txEl>
                                              <p:pRg st="7" end="7"/>
                                            </p:txEl>
                                          </p:spTgt>
                                        </p:tgtEl>
                                        <p:attrNameLst>
                                          <p:attrName>ppt_x</p:attrName>
                                        </p:attrNameLst>
                                      </p:cBhvr>
                                      <p:to>
                                        <p:strVal val="(0.5)"/>
                                      </p:to>
                                    </p:set>
                                    <p:anim from="(0.5)" to="(#ppt_x)" calcmode="lin" valueType="num">
                                      <p:cBhvr>
                                        <p:cTn id="83" dur="615" accel="100000" fill="hold">
                                          <p:stCondLst>
                                            <p:cond delay="385"/>
                                          </p:stCondLst>
                                        </p:cTn>
                                        <p:tgtEl>
                                          <p:spTgt spid="6">
                                            <p:txEl>
                                              <p:pRg st="7" end="7"/>
                                            </p:txEl>
                                          </p:spTgt>
                                        </p:tgtEl>
                                        <p:attrNameLst>
                                          <p:attrName>ppt_x</p:attrName>
                                        </p:attrNameLst>
                                      </p:cBhvr>
                                    </p:anim>
                                    <p:set>
                                      <p:cBhvr>
                                        <p:cTn id="84" dur="385" fill="hold"/>
                                        <p:tgtEl>
                                          <p:spTgt spid="6">
                                            <p:txEl>
                                              <p:pRg st="7" end="7"/>
                                            </p:txEl>
                                          </p:spTgt>
                                        </p:tgtEl>
                                        <p:attrNameLst>
                                          <p:attrName>ppt_y</p:attrName>
                                        </p:attrNameLst>
                                      </p:cBhvr>
                                      <p:to>
                                        <p:strVal val="(#ppt_y+0.4)"/>
                                      </p:to>
                                    </p:set>
                                    <p:anim from="(#ppt_y+0.4)" to="(#ppt_y)" calcmode="lin" valueType="num">
                                      <p:cBhvr>
                                        <p:cTn id="85" dur="615" accel="100000" fill="hold">
                                          <p:stCondLst>
                                            <p:cond delay="385"/>
                                          </p:stCondLst>
                                        </p:cTn>
                                        <p:tgtEl>
                                          <p:spTgt spid="6">
                                            <p:txEl>
                                              <p:pRg st="7" end="7"/>
                                            </p:txEl>
                                          </p:spTgt>
                                        </p:tgtEl>
                                        <p:attrNameLst>
                                          <p:attrName>ppt_y</p:attrName>
                                        </p:attrNameLst>
                                      </p:cBhvr>
                                    </p:anim>
                                  </p:childTnLst>
                                </p:cTn>
                              </p:par>
                            </p:childTnLst>
                          </p:cTn>
                        </p:par>
                      </p:childTnLst>
                    </p:cTn>
                  </p:par>
                  <p:par>
                    <p:cTn id="86" fill="hold">
                      <p:stCondLst>
                        <p:cond delay="indefinite"/>
                      </p:stCondLst>
                      <p:childTnLst>
                        <p:par>
                          <p:cTn id="87" fill="hold">
                            <p:stCondLst>
                              <p:cond delay="0"/>
                            </p:stCondLst>
                            <p:childTnLst>
                              <p:par>
                                <p:cTn id="88" presetID="51" presetClass="entr" presetSubtype="0" fill="hold" nodeType="clickEffect">
                                  <p:stCondLst>
                                    <p:cond delay="0"/>
                                  </p:stCondLst>
                                  <p:childTnLst>
                                    <p:set>
                                      <p:cBhvr>
                                        <p:cTn id="89" dur="1" fill="hold">
                                          <p:stCondLst>
                                            <p:cond delay="0"/>
                                          </p:stCondLst>
                                        </p:cTn>
                                        <p:tgtEl>
                                          <p:spTgt spid="8">
                                            <p:txEl>
                                              <p:pRg st="0" end="0"/>
                                            </p:txEl>
                                          </p:spTgt>
                                        </p:tgtEl>
                                        <p:attrNameLst>
                                          <p:attrName>style.visibility</p:attrName>
                                        </p:attrNameLst>
                                      </p:cBhvr>
                                      <p:to>
                                        <p:strVal val="visible"/>
                                      </p:to>
                                    </p:set>
                                    <p:animEffect transition="in" filter="fade">
                                      <p:cBhvr>
                                        <p:cTn id="90" dur="385" decel="100000"/>
                                        <p:tgtEl>
                                          <p:spTgt spid="8">
                                            <p:txEl>
                                              <p:pRg st="0" end="0"/>
                                            </p:txEl>
                                          </p:spTgt>
                                        </p:tgtEl>
                                      </p:cBhvr>
                                    </p:animEffect>
                                    <p:animScale>
                                      <p:cBhvr>
                                        <p:cTn id="91" dur="385" decel="100000"/>
                                        <p:tgtEl>
                                          <p:spTgt spid="8">
                                            <p:txEl>
                                              <p:pRg st="0" end="0"/>
                                            </p:txEl>
                                          </p:spTgt>
                                        </p:tgtEl>
                                      </p:cBhvr>
                                      <p:from x="10000" y="10000"/>
                                      <p:to x="200000" y="450000"/>
                                    </p:animScale>
                                    <p:animScale>
                                      <p:cBhvr>
                                        <p:cTn id="92" dur="615" accel="100000" fill="hold">
                                          <p:stCondLst>
                                            <p:cond delay="385"/>
                                          </p:stCondLst>
                                        </p:cTn>
                                        <p:tgtEl>
                                          <p:spTgt spid="8">
                                            <p:txEl>
                                              <p:pRg st="0" end="0"/>
                                            </p:txEl>
                                          </p:spTgt>
                                        </p:tgtEl>
                                      </p:cBhvr>
                                      <p:from x="200000" y="450000"/>
                                      <p:to x="100000" y="100000"/>
                                    </p:animScale>
                                    <p:set>
                                      <p:cBhvr>
                                        <p:cTn id="93" dur="385" fill="hold"/>
                                        <p:tgtEl>
                                          <p:spTgt spid="8">
                                            <p:txEl>
                                              <p:pRg st="0" end="0"/>
                                            </p:txEl>
                                          </p:spTgt>
                                        </p:tgtEl>
                                        <p:attrNameLst>
                                          <p:attrName>ppt_x</p:attrName>
                                        </p:attrNameLst>
                                      </p:cBhvr>
                                      <p:to>
                                        <p:strVal val="(0.5)"/>
                                      </p:to>
                                    </p:set>
                                    <p:anim from="(0.5)" to="(#ppt_x)" calcmode="lin" valueType="num">
                                      <p:cBhvr>
                                        <p:cTn id="94" dur="615" accel="100000" fill="hold">
                                          <p:stCondLst>
                                            <p:cond delay="385"/>
                                          </p:stCondLst>
                                        </p:cTn>
                                        <p:tgtEl>
                                          <p:spTgt spid="8">
                                            <p:txEl>
                                              <p:pRg st="0" end="0"/>
                                            </p:txEl>
                                          </p:spTgt>
                                        </p:tgtEl>
                                        <p:attrNameLst>
                                          <p:attrName>ppt_x</p:attrName>
                                        </p:attrNameLst>
                                      </p:cBhvr>
                                    </p:anim>
                                    <p:set>
                                      <p:cBhvr>
                                        <p:cTn id="95" dur="385" fill="hold"/>
                                        <p:tgtEl>
                                          <p:spTgt spid="8">
                                            <p:txEl>
                                              <p:pRg st="0" end="0"/>
                                            </p:txEl>
                                          </p:spTgt>
                                        </p:tgtEl>
                                        <p:attrNameLst>
                                          <p:attrName>ppt_y</p:attrName>
                                        </p:attrNameLst>
                                      </p:cBhvr>
                                      <p:to>
                                        <p:strVal val="(#ppt_y+0.4)"/>
                                      </p:to>
                                    </p:set>
                                    <p:anim from="(#ppt_y+0.4)" to="(#ppt_y)" calcmode="lin" valueType="num">
                                      <p:cBhvr>
                                        <p:cTn id="96" dur="615" accel="100000" fill="hold">
                                          <p:stCondLst>
                                            <p:cond delay="385"/>
                                          </p:stCondLst>
                                        </p:cTn>
                                        <p:tgtEl>
                                          <p:spTgt spid="8">
                                            <p:txEl>
                                              <p:pRg st="0" end="0"/>
                                            </p:txEl>
                                          </p:spTgt>
                                        </p:tgtEl>
                                        <p:attrNameLst>
                                          <p:attrName>ppt_y</p:attrName>
                                        </p:attrNameLst>
                                      </p:cBhvr>
                                    </p:anim>
                                  </p:childTnLst>
                                </p:cTn>
                              </p:par>
                              <p:par>
                                <p:cTn id="97" presetID="37" presetClass="entr" presetSubtype="0" fill="hold" nodeType="with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2000"/>
                                        <p:tgtEl>
                                          <p:spTgt spid="13"/>
                                        </p:tgtEl>
                                      </p:cBhvr>
                                    </p:animEffect>
                                    <p:anim calcmode="lin" valueType="num">
                                      <p:cBhvr>
                                        <p:cTn id="100" dur="2000" fill="hold"/>
                                        <p:tgtEl>
                                          <p:spTgt spid="13"/>
                                        </p:tgtEl>
                                        <p:attrNameLst>
                                          <p:attrName>ppt_x</p:attrName>
                                        </p:attrNameLst>
                                      </p:cBhvr>
                                      <p:tavLst>
                                        <p:tav tm="0">
                                          <p:val>
                                            <p:strVal val="#ppt_x"/>
                                          </p:val>
                                        </p:tav>
                                        <p:tav tm="100000">
                                          <p:val>
                                            <p:strVal val="#ppt_x"/>
                                          </p:val>
                                        </p:tav>
                                      </p:tavLst>
                                    </p:anim>
                                    <p:anim calcmode="lin" valueType="num">
                                      <p:cBhvr>
                                        <p:cTn id="101" dur="1800" decel="100000" fill="hold"/>
                                        <p:tgtEl>
                                          <p:spTgt spid="13"/>
                                        </p:tgtEl>
                                        <p:attrNameLst>
                                          <p:attrName>ppt_y</p:attrName>
                                        </p:attrNameLst>
                                      </p:cBhvr>
                                      <p:tavLst>
                                        <p:tav tm="0">
                                          <p:val>
                                            <p:strVal val="#ppt_y+1"/>
                                          </p:val>
                                        </p:tav>
                                        <p:tav tm="100000">
                                          <p:val>
                                            <p:strVal val="#ppt_y-.03"/>
                                          </p:val>
                                        </p:tav>
                                      </p:tavLst>
                                    </p:anim>
                                    <p:anim calcmode="lin" valueType="num">
                                      <p:cBhvr>
                                        <p:cTn id="102"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1" presetClass="entr" presetSubtype="0" fill="hold" nodeType="clickEffect">
                                  <p:stCondLst>
                                    <p:cond delay="0"/>
                                  </p:stCondLst>
                                  <p:childTnLst>
                                    <p:set>
                                      <p:cBhvr>
                                        <p:cTn id="106" dur="1" fill="hold">
                                          <p:stCondLst>
                                            <p:cond delay="0"/>
                                          </p:stCondLst>
                                        </p:cTn>
                                        <p:tgtEl>
                                          <p:spTgt spid="8">
                                            <p:txEl>
                                              <p:pRg st="1" end="1"/>
                                            </p:txEl>
                                          </p:spTgt>
                                        </p:tgtEl>
                                        <p:attrNameLst>
                                          <p:attrName>style.visibility</p:attrName>
                                        </p:attrNameLst>
                                      </p:cBhvr>
                                      <p:to>
                                        <p:strVal val="visible"/>
                                      </p:to>
                                    </p:set>
                                    <p:animEffect transition="in" filter="fade">
                                      <p:cBhvr>
                                        <p:cTn id="107" dur="385" decel="100000"/>
                                        <p:tgtEl>
                                          <p:spTgt spid="8">
                                            <p:txEl>
                                              <p:pRg st="1" end="1"/>
                                            </p:txEl>
                                          </p:spTgt>
                                        </p:tgtEl>
                                      </p:cBhvr>
                                    </p:animEffect>
                                    <p:animScale>
                                      <p:cBhvr>
                                        <p:cTn id="108" dur="385" decel="100000"/>
                                        <p:tgtEl>
                                          <p:spTgt spid="8">
                                            <p:txEl>
                                              <p:pRg st="1" end="1"/>
                                            </p:txEl>
                                          </p:spTgt>
                                        </p:tgtEl>
                                      </p:cBhvr>
                                      <p:from x="10000" y="10000"/>
                                      <p:to x="200000" y="450000"/>
                                    </p:animScale>
                                    <p:animScale>
                                      <p:cBhvr>
                                        <p:cTn id="109" dur="615" accel="100000" fill="hold">
                                          <p:stCondLst>
                                            <p:cond delay="385"/>
                                          </p:stCondLst>
                                        </p:cTn>
                                        <p:tgtEl>
                                          <p:spTgt spid="8">
                                            <p:txEl>
                                              <p:pRg st="1" end="1"/>
                                            </p:txEl>
                                          </p:spTgt>
                                        </p:tgtEl>
                                      </p:cBhvr>
                                      <p:from x="200000" y="450000"/>
                                      <p:to x="100000" y="100000"/>
                                    </p:animScale>
                                    <p:set>
                                      <p:cBhvr>
                                        <p:cTn id="110" dur="385" fill="hold"/>
                                        <p:tgtEl>
                                          <p:spTgt spid="8">
                                            <p:txEl>
                                              <p:pRg st="1" end="1"/>
                                            </p:txEl>
                                          </p:spTgt>
                                        </p:tgtEl>
                                        <p:attrNameLst>
                                          <p:attrName>ppt_x</p:attrName>
                                        </p:attrNameLst>
                                      </p:cBhvr>
                                      <p:to>
                                        <p:strVal val="(0.5)"/>
                                      </p:to>
                                    </p:set>
                                    <p:anim from="(0.5)" to="(#ppt_x)" calcmode="lin" valueType="num">
                                      <p:cBhvr>
                                        <p:cTn id="111" dur="615" accel="100000" fill="hold">
                                          <p:stCondLst>
                                            <p:cond delay="385"/>
                                          </p:stCondLst>
                                        </p:cTn>
                                        <p:tgtEl>
                                          <p:spTgt spid="8">
                                            <p:txEl>
                                              <p:pRg st="1" end="1"/>
                                            </p:txEl>
                                          </p:spTgt>
                                        </p:tgtEl>
                                        <p:attrNameLst>
                                          <p:attrName>ppt_x</p:attrName>
                                        </p:attrNameLst>
                                      </p:cBhvr>
                                    </p:anim>
                                    <p:set>
                                      <p:cBhvr>
                                        <p:cTn id="112" dur="385" fill="hold"/>
                                        <p:tgtEl>
                                          <p:spTgt spid="8">
                                            <p:txEl>
                                              <p:pRg st="1" end="1"/>
                                            </p:txEl>
                                          </p:spTgt>
                                        </p:tgtEl>
                                        <p:attrNameLst>
                                          <p:attrName>ppt_y</p:attrName>
                                        </p:attrNameLst>
                                      </p:cBhvr>
                                      <p:to>
                                        <p:strVal val="(#ppt_y+0.4)"/>
                                      </p:to>
                                    </p:set>
                                    <p:anim from="(#ppt_y+0.4)" to="(#ppt_y)" calcmode="lin" valueType="num">
                                      <p:cBhvr>
                                        <p:cTn id="113" dur="615" accel="100000" fill="hold">
                                          <p:stCondLst>
                                            <p:cond delay="385"/>
                                          </p:stCondLst>
                                        </p:cTn>
                                        <p:tgtEl>
                                          <p:spTgt spid="8">
                                            <p:txEl>
                                              <p:pRg st="1" end="1"/>
                                            </p:txEl>
                                          </p:spTgt>
                                        </p:tgtEl>
                                        <p:attrNameLst>
                                          <p:attrName>ppt_y</p:attrName>
                                        </p:attrNameLst>
                                      </p:cBhvr>
                                    </p:anim>
                                  </p:childTnLst>
                                </p:cTn>
                              </p:par>
                            </p:childTnLst>
                          </p:cTn>
                        </p:par>
                        <p:par>
                          <p:cTn id="114" fill="hold">
                            <p:stCondLst>
                              <p:cond delay="1000"/>
                            </p:stCondLst>
                            <p:childTnLst>
                              <p:par>
                                <p:cTn id="115" presetID="51" presetClass="entr" presetSubtype="0" fill="hold" nodeType="afterEffect">
                                  <p:stCondLst>
                                    <p:cond delay="0"/>
                                  </p:stCondLst>
                                  <p:childTnLst>
                                    <p:set>
                                      <p:cBhvr>
                                        <p:cTn id="116" dur="1" fill="hold">
                                          <p:stCondLst>
                                            <p:cond delay="0"/>
                                          </p:stCondLst>
                                        </p:cTn>
                                        <p:tgtEl>
                                          <p:spTgt spid="8">
                                            <p:txEl>
                                              <p:pRg st="2" end="2"/>
                                            </p:txEl>
                                          </p:spTgt>
                                        </p:tgtEl>
                                        <p:attrNameLst>
                                          <p:attrName>style.visibility</p:attrName>
                                        </p:attrNameLst>
                                      </p:cBhvr>
                                      <p:to>
                                        <p:strVal val="visible"/>
                                      </p:to>
                                    </p:set>
                                    <p:animEffect transition="in" filter="fade">
                                      <p:cBhvr>
                                        <p:cTn id="117" dur="385" decel="100000"/>
                                        <p:tgtEl>
                                          <p:spTgt spid="8">
                                            <p:txEl>
                                              <p:pRg st="2" end="2"/>
                                            </p:txEl>
                                          </p:spTgt>
                                        </p:tgtEl>
                                      </p:cBhvr>
                                    </p:animEffect>
                                    <p:animScale>
                                      <p:cBhvr>
                                        <p:cTn id="118" dur="385" decel="100000"/>
                                        <p:tgtEl>
                                          <p:spTgt spid="8">
                                            <p:txEl>
                                              <p:pRg st="2" end="2"/>
                                            </p:txEl>
                                          </p:spTgt>
                                        </p:tgtEl>
                                      </p:cBhvr>
                                      <p:from x="10000" y="10000"/>
                                      <p:to x="200000" y="450000"/>
                                    </p:animScale>
                                    <p:animScale>
                                      <p:cBhvr>
                                        <p:cTn id="119" dur="615" accel="100000" fill="hold">
                                          <p:stCondLst>
                                            <p:cond delay="385"/>
                                          </p:stCondLst>
                                        </p:cTn>
                                        <p:tgtEl>
                                          <p:spTgt spid="8">
                                            <p:txEl>
                                              <p:pRg st="2" end="2"/>
                                            </p:txEl>
                                          </p:spTgt>
                                        </p:tgtEl>
                                      </p:cBhvr>
                                      <p:from x="200000" y="450000"/>
                                      <p:to x="100000" y="100000"/>
                                    </p:animScale>
                                    <p:set>
                                      <p:cBhvr>
                                        <p:cTn id="120" dur="385" fill="hold"/>
                                        <p:tgtEl>
                                          <p:spTgt spid="8">
                                            <p:txEl>
                                              <p:pRg st="2" end="2"/>
                                            </p:txEl>
                                          </p:spTgt>
                                        </p:tgtEl>
                                        <p:attrNameLst>
                                          <p:attrName>ppt_x</p:attrName>
                                        </p:attrNameLst>
                                      </p:cBhvr>
                                      <p:to>
                                        <p:strVal val="(0.5)"/>
                                      </p:to>
                                    </p:set>
                                    <p:anim from="(0.5)" to="(#ppt_x)" calcmode="lin" valueType="num">
                                      <p:cBhvr>
                                        <p:cTn id="121" dur="615" accel="100000" fill="hold">
                                          <p:stCondLst>
                                            <p:cond delay="385"/>
                                          </p:stCondLst>
                                        </p:cTn>
                                        <p:tgtEl>
                                          <p:spTgt spid="8">
                                            <p:txEl>
                                              <p:pRg st="2" end="2"/>
                                            </p:txEl>
                                          </p:spTgt>
                                        </p:tgtEl>
                                        <p:attrNameLst>
                                          <p:attrName>ppt_x</p:attrName>
                                        </p:attrNameLst>
                                      </p:cBhvr>
                                    </p:anim>
                                    <p:set>
                                      <p:cBhvr>
                                        <p:cTn id="122" dur="385" fill="hold"/>
                                        <p:tgtEl>
                                          <p:spTgt spid="8">
                                            <p:txEl>
                                              <p:pRg st="2" end="2"/>
                                            </p:txEl>
                                          </p:spTgt>
                                        </p:tgtEl>
                                        <p:attrNameLst>
                                          <p:attrName>ppt_y</p:attrName>
                                        </p:attrNameLst>
                                      </p:cBhvr>
                                      <p:to>
                                        <p:strVal val="(#ppt_y+0.4)"/>
                                      </p:to>
                                    </p:set>
                                    <p:anim from="(#ppt_y+0.4)" to="(#ppt_y)" calcmode="lin" valueType="num">
                                      <p:cBhvr>
                                        <p:cTn id="123" dur="615" accel="100000" fill="hold">
                                          <p:stCondLst>
                                            <p:cond delay="385"/>
                                          </p:stCondLst>
                                        </p:cTn>
                                        <p:tgtEl>
                                          <p:spTgt spid="8">
                                            <p:txEl>
                                              <p:pRg st="2" end="2"/>
                                            </p:txEl>
                                          </p:spTgt>
                                        </p:tgtEl>
                                        <p:attrNameLst>
                                          <p:attrName>ppt_y</p:attrName>
                                        </p:attrNameLst>
                                      </p:cBhvr>
                                    </p:anim>
                                  </p:childTnLst>
                                </p:cTn>
                              </p:par>
                            </p:childTnLst>
                          </p:cTn>
                        </p:par>
                        <p:par>
                          <p:cTn id="124" fill="hold">
                            <p:stCondLst>
                              <p:cond delay="2000"/>
                            </p:stCondLst>
                            <p:childTnLst>
                              <p:par>
                                <p:cTn id="125" presetID="51" presetClass="entr" presetSubtype="0" fill="hold" nodeType="afterEffect">
                                  <p:stCondLst>
                                    <p:cond delay="0"/>
                                  </p:stCondLst>
                                  <p:childTnLst>
                                    <p:set>
                                      <p:cBhvr>
                                        <p:cTn id="126" dur="1" fill="hold">
                                          <p:stCondLst>
                                            <p:cond delay="0"/>
                                          </p:stCondLst>
                                        </p:cTn>
                                        <p:tgtEl>
                                          <p:spTgt spid="8">
                                            <p:txEl>
                                              <p:pRg st="3" end="3"/>
                                            </p:txEl>
                                          </p:spTgt>
                                        </p:tgtEl>
                                        <p:attrNameLst>
                                          <p:attrName>style.visibility</p:attrName>
                                        </p:attrNameLst>
                                      </p:cBhvr>
                                      <p:to>
                                        <p:strVal val="visible"/>
                                      </p:to>
                                    </p:set>
                                    <p:animEffect transition="in" filter="fade">
                                      <p:cBhvr>
                                        <p:cTn id="127" dur="385" decel="100000"/>
                                        <p:tgtEl>
                                          <p:spTgt spid="8">
                                            <p:txEl>
                                              <p:pRg st="3" end="3"/>
                                            </p:txEl>
                                          </p:spTgt>
                                        </p:tgtEl>
                                      </p:cBhvr>
                                    </p:animEffect>
                                    <p:animScale>
                                      <p:cBhvr>
                                        <p:cTn id="128" dur="385" decel="100000"/>
                                        <p:tgtEl>
                                          <p:spTgt spid="8">
                                            <p:txEl>
                                              <p:pRg st="3" end="3"/>
                                            </p:txEl>
                                          </p:spTgt>
                                        </p:tgtEl>
                                      </p:cBhvr>
                                      <p:from x="10000" y="10000"/>
                                      <p:to x="200000" y="450000"/>
                                    </p:animScale>
                                    <p:animScale>
                                      <p:cBhvr>
                                        <p:cTn id="129" dur="615" accel="100000" fill="hold">
                                          <p:stCondLst>
                                            <p:cond delay="385"/>
                                          </p:stCondLst>
                                        </p:cTn>
                                        <p:tgtEl>
                                          <p:spTgt spid="8">
                                            <p:txEl>
                                              <p:pRg st="3" end="3"/>
                                            </p:txEl>
                                          </p:spTgt>
                                        </p:tgtEl>
                                      </p:cBhvr>
                                      <p:from x="200000" y="450000"/>
                                      <p:to x="100000" y="100000"/>
                                    </p:animScale>
                                    <p:set>
                                      <p:cBhvr>
                                        <p:cTn id="130" dur="385" fill="hold"/>
                                        <p:tgtEl>
                                          <p:spTgt spid="8">
                                            <p:txEl>
                                              <p:pRg st="3" end="3"/>
                                            </p:txEl>
                                          </p:spTgt>
                                        </p:tgtEl>
                                        <p:attrNameLst>
                                          <p:attrName>ppt_x</p:attrName>
                                        </p:attrNameLst>
                                      </p:cBhvr>
                                      <p:to>
                                        <p:strVal val="(0.5)"/>
                                      </p:to>
                                    </p:set>
                                    <p:anim from="(0.5)" to="(#ppt_x)" calcmode="lin" valueType="num">
                                      <p:cBhvr>
                                        <p:cTn id="131" dur="615" accel="100000" fill="hold">
                                          <p:stCondLst>
                                            <p:cond delay="385"/>
                                          </p:stCondLst>
                                        </p:cTn>
                                        <p:tgtEl>
                                          <p:spTgt spid="8">
                                            <p:txEl>
                                              <p:pRg st="3" end="3"/>
                                            </p:txEl>
                                          </p:spTgt>
                                        </p:tgtEl>
                                        <p:attrNameLst>
                                          <p:attrName>ppt_x</p:attrName>
                                        </p:attrNameLst>
                                      </p:cBhvr>
                                    </p:anim>
                                    <p:set>
                                      <p:cBhvr>
                                        <p:cTn id="132" dur="385" fill="hold"/>
                                        <p:tgtEl>
                                          <p:spTgt spid="8">
                                            <p:txEl>
                                              <p:pRg st="3" end="3"/>
                                            </p:txEl>
                                          </p:spTgt>
                                        </p:tgtEl>
                                        <p:attrNameLst>
                                          <p:attrName>ppt_y</p:attrName>
                                        </p:attrNameLst>
                                      </p:cBhvr>
                                      <p:to>
                                        <p:strVal val="(#ppt_y+0.4)"/>
                                      </p:to>
                                    </p:set>
                                    <p:anim from="(#ppt_y+0.4)" to="(#ppt_y)" calcmode="lin" valueType="num">
                                      <p:cBhvr>
                                        <p:cTn id="133" dur="615" accel="100000" fill="hold">
                                          <p:stCondLst>
                                            <p:cond delay="385"/>
                                          </p:stCondLst>
                                        </p:cTn>
                                        <p:tgtEl>
                                          <p:spTgt spid="8">
                                            <p:txEl>
                                              <p:pRg st="3" end="3"/>
                                            </p:txEl>
                                          </p:spTgt>
                                        </p:tgtEl>
                                        <p:attrNameLst>
                                          <p:attrName>ppt_y</p:attrName>
                                        </p:attrNameLst>
                                      </p:cBhvr>
                                    </p:anim>
                                  </p:childTnLst>
                                </p:cTn>
                              </p:par>
                            </p:childTnLst>
                          </p:cTn>
                        </p:par>
                        <p:par>
                          <p:cTn id="134" fill="hold">
                            <p:stCondLst>
                              <p:cond delay="3000"/>
                            </p:stCondLst>
                            <p:childTnLst>
                              <p:par>
                                <p:cTn id="135" presetID="51" presetClass="entr" presetSubtype="0" fill="hold" nodeType="afterEffect">
                                  <p:stCondLst>
                                    <p:cond delay="0"/>
                                  </p:stCondLst>
                                  <p:childTnLst>
                                    <p:set>
                                      <p:cBhvr>
                                        <p:cTn id="136" dur="1" fill="hold">
                                          <p:stCondLst>
                                            <p:cond delay="0"/>
                                          </p:stCondLst>
                                        </p:cTn>
                                        <p:tgtEl>
                                          <p:spTgt spid="8">
                                            <p:txEl>
                                              <p:pRg st="4" end="4"/>
                                            </p:txEl>
                                          </p:spTgt>
                                        </p:tgtEl>
                                        <p:attrNameLst>
                                          <p:attrName>style.visibility</p:attrName>
                                        </p:attrNameLst>
                                      </p:cBhvr>
                                      <p:to>
                                        <p:strVal val="visible"/>
                                      </p:to>
                                    </p:set>
                                    <p:animEffect transition="in" filter="fade">
                                      <p:cBhvr>
                                        <p:cTn id="137" dur="385" decel="100000"/>
                                        <p:tgtEl>
                                          <p:spTgt spid="8">
                                            <p:txEl>
                                              <p:pRg st="4" end="4"/>
                                            </p:txEl>
                                          </p:spTgt>
                                        </p:tgtEl>
                                      </p:cBhvr>
                                    </p:animEffect>
                                    <p:animScale>
                                      <p:cBhvr>
                                        <p:cTn id="138" dur="385" decel="100000"/>
                                        <p:tgtEl>
                                          <p:spTgt spid="8">
                                            <p:txEl>
                                              <p:pRg st="4" end="4"/>
                                            </p:txEl>
                                          </p:spTgt>
                                        </p:tgtEl>
                                      </p:cBhvr>
                                      <p:from x="10000" y="10000"/>
                                      <p:to x="200000" y="450000"/>
                                    </p:animScale>
                                    <p:animScale>
                                      <p:cBhvr>
                                        <p:cTn id="139" dur="615" accel="100000" fill="hold">
                                          <p:stCondLst>
                                            <p:cond delay="385"/>
                                          </p:stCondLst>
                                        </p:cTn>
                                        <p:tgtEl>
                                          <p:spTgt spid="8">
                                            <p:txEl>
                                              <p:pRg st="4" end="4"/>
                                            </p:txEl>
                                          </p:spTgt>
                                        </p:tgtEl>
                                      </p:cBhvr>
                                      <p:from x="200000" y="450000"/>
                                      <p:to x="100000" y="100000"/>
                                    </p:animScale>
                                    <p:set>
                                      <p:cBhvr>
                                        <p:cTn id="140" dur="385" fill="hold"/>
                                        <p:tgtEl>
                                          <p:spTgt spid="8">
                                            <p:txEl>
                                              <p:pRg st="4" end="4"/>
                                            </p:txEl>
                                          </p:spTgt>
                                        </p:tgtEl>
                                        <p:attrNameLst>
                                          <p:attrName>ppt_x</p:attrName>
                                        </p:attrNameLst>
                                      </p:cBhvr>
                                      <p:to>
                                        <p:strVal val="(0.5)"/>
                                      </p:to>
                                    </p:set>
                                    <p:anim from="(0.5)" to="(#ppt_x)" calcmode="lin" valueType="num">
                                      <p:cBhvr>
                                        <p:cTn id="141" dur="615" accel="100000" fill="hold">
                                          <p:stCondLst>
                                            <p:cond delay="385"/>
                                          </p:stCondLst>
                                        </p:cTn>
                                        <p:tgtEl>
                                          <p:spTgt spid="8">
                                            <p:txEl>
                                              <p:pRg st="4" end="4"/>
                                            </p:txEl>
                                          </p:spTgt>
                                        </p:tgtEl>
                                        <p:attrNameLst>
                                          <p:attrName>ppt_x</p:attrName>
                                        </p:attrNameLst>
                                      </p:cBhvr>
                                    </p:anim>
                                    <p:set>
                                      <p:cBhvr>
                                        <p:cTn id="142" dur="385" fill="hold"/>
                                        <p:tgtEl>
                                          <p:spTgt spid="8">
                                            <p:txEl>
                                              <p:pRg st="4" end="4"/>
                                            </p:txEl>
                                          </p:spTgt>
                                        </p:tgtEl>
                                        <p:attrNameLst>
                                          <p:attrName>ppt_y</p:attrName>
                                        </p:attrNameLst>
                                      </p:cBhvr>
                                      <p:to>
                                        <p:strVal val="(#ppt_y+0.4)"/>
                                      </p:to>
                                    </p:set>
                                    <p:anim from="(#ppt_y+0.4)" to="(#ppt_y)" calcmode="lin" valueType="num">
                                      <p:cBhvr>
                                        <p:cTn id="143" dur="615" accel="100000" fill="hold">
                                          <p:stCondLst>
                                            <p:cond delay="385"/>
                                          </p:stCondLst>
                                        </p:cTn>
                                        <p:tgtEl>
                                          <p:spTgt spid="8">
                                            <p:txEl>
                                              <p:pRg st="4" end="4"/>
                                            </p:txEl>
                                          </p:spTgt>
                                        </p:tgtEl>
                                        <p:attrNameLst>
                                          <p:attrName>ppt_y</p:attrName>
                                        </p:attrNameLst>
                                      </p:cBhvr>
                                    </p:anim>
                                  </p:childTnLst>
                                </p:cTn>
                              </p:par>
                            </p:childTnLst>
                          </p:cTn>
                        </p:par>
                        <p:par>
                          <p:cTn id="144" fill="hold">
                            <p:stCondLst>
                              <p:cond delay="4000"/>
                            </p:stCondLst>
                            <p:childTnLst>
                              <p:par>
                                <p:cTn id="145" presetID="51" presetClass="entr" presetSubtype="0" fill="hold" nodeType="afterEffect">
                                  <p:stCondLst>
                                    <p:cond delay="0"/>
                                  </p:stCondLst>
                                  <p:childTnLst>
                                    <p:set>
                                      <p:cBhvr>
                                        <p:cTn id="146" dur="1" fill="hold">
                                          <p:stCondLst>
                                            <p:cond delay="0"/>
                                          </p:stCondLst>
                                        </p:cTn>
                                        <p:tgtEl>
                                          <p:spTgt spid="8">
                                            <p:txEl>
                                              <p:pRg st="5" end="5"/>
                                            </p:txEl>
                                          </p:spTgt>
                                        </p:tgtEl>
                                        <p:attrNameLst>
                                          <p:attrName>style.visibility</p:attrName>
                                        </p:attrNameLst>
                                      </p:cBhvr>
                                      <p:to>
                                        <p:strVal val="visible"/>
                                      </p:to>
                                    </p:set>
                                    <p:animEffect transition="in" filter="fade">
                                      <p:cBhvr>
                                        <p:cTn id="147" dur="385" decel="100000"/>
                                        <p:tgtEl>
                                          <p:spTgt spid="8">
                                            <p:txEl>
                                              <p:pRg st="5" end="5"/>
                                            </p:txEl>
                                          </p:spTgt>
                                        </p:tgtEl>
                                      </p:cBhvr>
                                    </p:animEffect>
                                    <p:animScale>
                                      <p:cBhvr>
                                        <p:cTn id="148" dur="385" decel="100000"/>
                                        <p:tgtEl>
                                          <p:spTgt spid="8">
                                            <p:txEl>
                                              <p:pRg st="5" end="5"/>
                                            </p:txEl>
                                          </p:spTgt>
                                        </p:tgtEl>
                                      </p:cBhvr>
                                      <p:from x="10000" y="10000"/>
                                      <p:to x="200000" y="450000"/>
                                    </p:animScale>
                                    <p:animScale>
                                      <p:cBhvr>
                                        <p:cTn id="149" dur="615" accel="100000" fill="hold">
                                          <p:stCondLst>
                                            <p:cond delay="385"/>
                                          </p:stCondLst>
                                        </p:cTn>
                                        <p:tgtEl>
                                          <p:spTgt spid="8">
                                            <p:txEl>
                                              <p:pRg st="5" end="5"/>
                                            </p:txEl>
                                          </p:spTgt>
                                        </p:tgtEl>
                                      </p:cBhvr>
                                      <p:from x="200000" y="450000"/>
                                      <p:to x="100000" y="100000"/>
                                    </p:animScale>
                                    <p:set>
                                      <p:cBhvr>
                                        <p:cTn id="150" dur="385" fill="hold"/>
                                        <p:tgtEl>
                                          <p:spTgt spid="8">
                                            <p:txEl>
                                              <p:pRg st="5" end="5"/>
                                            </p:txEl>
                                          </p:spTgt>
                                        </p:tgtEl>
                                        <p:attrNameLst>
                                          <p:attrName>ppt_x</p:attrName>
                                        </p:attrNameLst>
                                      </p:cBhvr>
                                      <p:to>
                                        <p:strVal val="(0.5)"/>
                                      </p:to>
                                    </p:set>
                                    <p:anim from="(0.5)" to="(#ppt_x)" calcmode="lin" valueType="num">
                                      <p:cBhvr>
                                        <p:cTn id="151" dur="615" accel="100000" fill="hold">
                                          <p:stCondLst>
                                            <p:cond delay="385"/>
                                          </p:stCondLst>
                                        </p:cTn>
                                        <p:tgtEl>
                                          <p:spTgt spid="8">
                                            <p:txEl>
                                              <p:pRg st="5" end="5"/>
                                            </p:txEl>
                                          </p:spTgt>
                                        </p:tgtEl>
                                        <p:attrNameLst>
                                          <p:attrName>ppt_x</p:attrName>
                                        </p:attrNameLst>
                                      </p:cBhvr>
                                    </p:anim>
                                    <p:set>
                                      <p:cBhvr>
                                        <p:cTn id="152" dur="385" fill="hold"/>
                                        <p:tgtEl>
                                          <p:spTgt spid="8">
                                            <p:txEl>
                                              <p:pRg st="5" end="5"/>
                                            </p:txEl>
                                          </p:spTgt>
                                        </p:tgtEl>
                                        <p:attrNameLst>
                                          <p:attrName>ppt_y</p:attrName>
                                        </p:attrNameLst>
                                      </p:cBhvr>
                                      <p:to>
                                        <p:strVal val="(#ppt_y+0.4)"/>
                                      </p:to>
                                    </p:set>
                                    <p:anim from="(#ppt_y+0.4)" to="(#ppt_y)" calcmode="lin" valueType="num">
                                      <p:cBhvr>
                                        <p:cTn id="153" dur="615" accel="100000" fill="hold">
                                          <p:stCondLst>
                                            <p:cond delay="385"/>
                                          </p:stCondLst>
                                        </p:cTn>
                                        <p:tgtEl>
                                          <p:spTgt spid="8">
                                            <p:txEl>
                                              <p:pRg st="5" end="5"/>
                                            </p:txEl>
                                          </p:spTgt>
                                        </p:tgtEl>
                                        <p:attrNameLst>
                                          <p:attrName>ppt_y</p:attrName>
                                        </p:attrNameLst>
                                      </p:cBhvr>
                                    </p:anim>
                                  </p:childTnLst>
                                </p:cTn>
                              </p:par>
                            </p:childTnLst>
                          </p:cTn>
                        </p:par>
                        <p:par>
                          <p:cTn id="154" fill="hold">
                            <p:stCondLst>
                              <p:cond delay="5000"/>
                            </p:stCondLst>
                            <p:childTnLst>
                              <p:par>
                                <p:cTn id="155" presetID="51" presetClass="entr" presetSubtype="0" fill="hold" nodeType="afterEffect">
                                  <p:stCondLst>
                                    <p:cond delay="0"/>
                                  </p:stCondLst>
                                  <p:childTnLst>
                                    <p:set>
                                      <p:cBhvr>
                                        <p:cTn id="156" dur="1" fill="hold">
                                          <p:stCondLst>
                                            <p:cond delay="0"/>
                                          </p:stCondLst>
                                        </p:cTn>
                                        <p:tgtEl>
                                          <p:spTgt spid="8">
                                            <p:txEl>
                                              <p:pRg st="6" end="6"/>
                                            </p:txEl>
                                          </p:spTgt>
                                        </p:tgtEl>
                                        <p:attrNameLst>
                                          <p:attrName>style.visibility</p:attrName>
                                        </p:attrNameLst>
                                      </p:cBhvr>
                                      <p:to>
                                        <p:strVal val="visible"/>
                                      </p:to>
                                    </p:set>
                                    <p:animEffect transition="in" filter="fade">
                                      <p:cBhvr>
                                        <p:cTn id="157" dur="385" decel="100000"/>
                                        <p:tgtEl>
                                          <p:spTgt spid="8">
                                            <p:txEl>
                                              <p:pRg st="6" end="6"/>
                                            </p:txEl>
                                          </p:spTgt>
                                        </p:tgtEl>
                                      </p:cBhvr>
                                    </p:animEffect>
                                    <p:animScale>
                                      <p:cBhvr>
                                        <p:cTn id="158" dur="385" decel="100000"/>
                                        <p:tgtEl>
                                          <p:spTgt spid="8">
                                            <p:txEl>
                                              <p:pRg st="6" end="6"/>
                                            </p:txEl>
                                          </p:spTgt>
                                        </p:tgtEl>
                                      </p:cBhvr>
                                      <p:from x="10000" y="10000"/>
                                      <p:to x="200000" y="450000"/>
                                    </p:animScale>
                                    <p:animScale>
                                      <p:cBhvr>
                                        <p:cTn id="159" dur="615" accel="100000" fill="hold">
                                          <p:stCondLst>
                                            <p:cond delay="385"/>
                                          </p:stCondLst>
                                        </p:cTn>
                                        <p:tgtEl>
                                          <p:spTgt spid="8">
                                            <p:txEl>
                                              <p:pRg st="6" end="6"/>
                                            </p:txEl>
                                          </p:spTgt>
                                        </p:tgtEl>
                                      </p:cBhvr>
                                      <p:from x="200000" y="450000"/>
                                      <p:to x="100000" y="100000"/>
                                    </p:animScale>
                                    <p:set>
                                      <p:cBhvr>
                                        <p:cTn id="160" dur="385" fill="hold"/>
                                        <p:tgtEl>
                                          <p:spTgt spid="8">
                                            <p:txEl>
                                              <p:pRg st="6" end="6"/>
                                            </p:txEl>
                                          </p:spTgt>
                                        </p:tgtEl>
                                        <p:attrNameLst>
                                          <p:attrName>ppt_x</p:attrName>
                                        </p:attrNameLst>
                                      </p:cBhvr>
                                      <p:to>
                                        <p:strVal val="(0.5)"/>
                                      </p:to>
                                    </p:set>
                                    <p:anim from="(0.5)" to="(#ppt_x)" calcmode="lin" valueType="num">
                                      <p:cBhvr>
                                        <p:cTn id="161" dur="615" accel="100000" fill="hold">
                                          <p:stCondLst>
                                            <p:cond delay="385"/>
                                          </p:stCondLst>
                                        </p:cTn>
                                        <p:tgtEl>
                                          <p:spTgt spid="8">
                                            <p:txEl>
                                              <p:pRg st="6" end="6"/>
                                            </p:txEl>
                                          </p:spTgt>
                                        </p:tgtEl>
                                        <p:attrNameLst>
                                          <p:attrName>ppt_x</p:attrName>
                                        </p:attrNameLst>
                                      </p:cBhvr>
                                    </p:anim>
                                    <p:set>
                                      <p:cBhvr>
                                        <p:cTn id="162" dur="385" fill="hold"/>
                                        <p:tgtEl>
                                          <p:spTgt spid="8">
                                            <p:txEl>
                                              <p:pRg st="6" end="6"/>
                                            </p:txEl>
                                          </p:spTgt>
                                        </p:tgtEl>
                                        <p:attrNameLst>
                                          <p:attrName>ppt_y</p:attrName>
                                        </p:attrNameLst>
                                      </p:cBhvr>
                                      <p:to>
                                        <p:strVal val="(#ppt_y+0.4)"/>
                                      </p:to>
                                    </p:set>
                                    <p:anim from="(#ppt_y+0.4)" to="(#ppt_y)" calcmode="lin" valueType="num">
                                      <p:cBhvr>
                                        <p:cTn id="163" dur="615" accel="100000" fill="hold">
                                          <p:stCondLst>
                                            <p:cond delay="385"/>
                                          </p:stCondLst>
                                        </p:cTn>
                                        <p:tgtEl>
                                          <p:spTgt spid="8">
                                            <p:txEl>
                                              <p:pRg st="6" end="6"/>
                                            </p:txEl>
                                          </p:spTgt>
                                        </p:tgtEl>
                                        <p:attrNameLst>
                                          <p:attrName>ppt_y</p:attrName>
                                        </p:attrNameLst>
                                      </p:cBhvr>
                                    </p:anim>
                                  </p:childTnLst>
                                </p:cTn>
                              </p:par>
                              <p:par>
                                <p:cTn id="164" presetID="51" presetClass="entr" presetSubtype="0" fill="hold" nodeType="withEffect">
                                  <p:stCondLst>
                                    <p:cond delay="0"/>
                                  </p:stCondLst>
                                  <p:childTnLst>
                                    <p:set>
                                      <p:cBhvr>
                                        <p:cTn id="165" dur="1" fill="hold">
                                          <p:stCondLst>
                                            <p:cond delay="0"/>
                                          </p:stCondLst>
                                        </p:cTn>
                                        <p:tgtEl>
                                          <p:spTgt spid="8">
                                            <p:txEl>
                                              <p:pRg st="7" end="7"/>
                                            </p:txEl>
                                          </p:spTgt>
                                        </p:tgtEl>
                                        <p:attrNameLst>
                                          <p:attrName>style.visibility</p:attrName>
                                        </p:attrNameLst>
                                      </p:cBhvr>
                                      <p:to>
                                        <p:strVal val="visible"/>
                                      </p:to>
                                    </p:set>
                                    <p:animEffect transition="in" filter="fade">
                                      <p:cBhvr>
                                        <p:cTn id="166" dur="385" decel="100000"/>
                                        <p:tgtEl>
                                          <p:spTgt spid="8">
                                            <p:txEl>
                                              <p:pRg st="7" end="7"/>
                                            </p:txEl>
                                          </p:spTgt>
                                        </p:tgtEl>
                                      </p:cBhvr>
                                    </p:animEffect>
                                    <p:animScale>
                                      <p:cBhvr>
                                        <p:cTn id="167" dur="385" decel="100000"/>
                                        <p:tgtEl>
                                          <p:spTgt spid="8">
                                            <p:txEl>
                                              <p:pRg st="7" end="7"/>
                                            </p:txEl>
                                          </p:spTgt>
                                        </p:tgtEl>
                                      </p:cBhvr>
                                      <p:from x="10000" y="10000"/>
                                      <p:to x="200000" y="450000"/>
                                    </p:animScale>
                                    <p:animScale>
                                      <p:cBhvr>
                                        <p:cTn id="168" dur="615" accel="100000" fill="hold">
                                          <p:stCondLst>
                                            <p:cond delay="385"/>
                                          </p:stCondLst>
                                        </p:cTn>
                                        <p:tgtEl>
                                          <p:spTgt spid="8">
                                            <p:txEl>
                                              <p:pRg st="7" end="7"/>
                                            </p:txEl>
                                          </p:spTgt>
                                        </p:tgtEl>
                                      </p:cBhvr>
                                      <p:from x="200000" y="450000"/>
                                      <p:to x="100000" y="100000"/>
                                    </p:animScale>
                                    <p:set>
                                      <p:cBhvr>
                                        <p:cTn id="169" dur="385" fill="hold"/>
                                        <p:tgtEl>
                                          <p:spTgt spid="8">
                                            <p:txEl>
                                              <p:pRg st="7" end="7"/>
                                            </p:txEl>
                                          </p:spTgt>
                                        </p:tgtEl>
                                        <p:attrNameLst>
                                          <p:attrName>ppt_x</p:attrName>
                                        </p:attrNameLst>
                                      </p:cBhvr>
                                      <p:to>
                                        <p:strVal val="(0.5)"/>
                                      </p:to>
                                    </p:set>
                                    <p:anim from="(0.5)" to="(#ppt_x)" calcmode="lin" valueType="num">
                                      <p:cBhvr>
                                        <p:cTn id="170" dur="615" accel="100000" fill="hold">
                                          <p:stCondLst>
                                            <p:cond delay="385"/>
                                          </p:stCondLst>
                                        </p:cTn>
                                        <p:tgtEl>
                                          <p:spTgt spid="8">
                                            <p:txEl>
                                              <p:pRg st="7" end="7"/>
                                            </p:txEl>
                                          </p:spTgt>
                                        </p:tgtEl>
                                        <p:attrNameLst>
                                          <p:attrName>ppt_x</p:attrName>
                                        </p:attrNameLst>
                                      </p:cBhvr>
                                    </p:anim>
                                    <p:set>
                                      <p:cBhvr>
                                        <p:cTn id="171" dur="385" fill="hold"/>
                                        <p:tgtEl>
                                          <p:spTgt spid="8">
                                            <p:txEl>
                                              <p:pRg st="7" end="7"/>
                                            </p:txEl>
                                          </p:spTgt>
                                        </p:tgtEl>
                                        <p:attrNameLst>
                                          <p:attrName>ppt_y</p:attrName>
                                        </p:attrNameLst>
                                      </p:cBhvr>
                                      <p:to>
                                        <p:strVal val="(#ppt_y+0.4)"/>
                                      </p:to>
                                    </p:set>
                                    <p:anim from="(#ppt_y+0.4)" to="(#ppt_y)" calcmode="lin" valueType="num">
                                      <p:cBhvr>
                                        <p:cTn id="172" dur="615" accel="100000" fill="hold">
                                          <p:stCondLst>
                                            <p:cond delay="385"/>
                                          </p:stCondLst>
                                        </p:cTn>
                                        <p:tgtEl>
                                          <p:spTgt spid="8">
                                            <p:txEl>
                                              <p:pRg st="7" end="7"/>
                                            </p:txEl>
                                          </p:spTgt>
                                        </p:tgtEl>
                                        <p:attrNameLst>
                                          <p:attrName>ppt_y</p:attrName>
                                        </p:attrNameLst>
                                      </p:cBhvr>
                                    </p:anim>
                                  </p:childTnLst>
                                </p:cTn>
                              </p:par>
                            </p:childTnLst>
                          </p:cTn>
                        </p:par>
                        <p:par>
                          <p:cTn id="173" fill="hold">
                            <p:stCondLst>
                              <p:cond delay="6000"/>
                            </p:stCondLst>
                            <p:childTnLst>
                              <p:par>
                                <p:cTn id="174" presetID="51" presetClass="entr" presetSubtype="0" fill="hold" nodeType="afterEffect">
                                  <p:stCondLst>
                                    <p:cond delay="0"/>
                                  </p:stCondLst>
                                  <p:childTnLst>
                                    <p:set>
                                      <p:cBhvr>
                                        <p:cTn id="175" dur="1" fill="hold">
                                          <p:stCondLst>
                                            <p:cond delay="0"/>
                                          </p:stCondLst>
                                        </p:cTn>
                                        <p:tgtEl>
                                          <p:spTgt spid="8">
                                            <p:txEl>
                                              <p:pRg st="8" end="8"/>
                                            </p:txEl>
                                          </p:spTgt>
                                        </p:tgtEl>
                                        <p:attrNameLst>
                                          <p:attrName>style.visibility</p:attrName>
                                        </p:attrNameLst>
                                      </p:cBhvr>
                                      <p:to>
                                        <p:strVal val="visible"/>
                                      </p:to>
                                    </p:set>
                                    <p:animEffect transition="in" filter="fade">
                                      <p:cBhvr>
                                        <p:cTn id="176" dur="385" decel="100000"/>
                                        <p:tgtEl>
                                          <p:spTgt spid="8">
                                            <p:txEl>
                                              <p:pRg st="8" end="8"/>
                                            </p:txEl>
                                          </p:spTgt>
                                        </p:tgtEl>
                                      </p:cBhvr>
                                    </p:animEffect>
                                    <p:animScale>
                                      <p:cBhvr>
                                        <p:cTn id="177" dur="385" decel="100000"/>
                                        <p:tgtEl>
                                          <p:spTgt spid="8">
                                            <p:txEl>
                                              <p:pRg st="8" end="8"/>
                                            </p:txEl>
                                          </p:spTgt>
                                        </p:tgtEl>
                                      </p:cBhvr>
                                      <p:from x="10000" y="10000"/>
                                      <p:to x="200000" y="450000"/>
                                    </p:animScale>
                                    <p:animScale>
                                      <p:cBhvr>
                                        <p:cTn id="178" dur="615" accel="100000" fill="hold">
                                          <p:stCondLst>
                                            <p:cond delay="385"/>
                                          </p:stCondLst>
                                        </p:cTn>
                                        <p:tgtEl>
                                          <p:spTgt spid="8">
                                            <p:txEl>
                                              <p:pRg st="8" end="8"/>
                                            </p:txEl>
                                          </p:spTgt>
                                        </p:tgtEl>
                                      </p:cBhvr>
                                      <p:from x="200000" y="450000"/>
                                      <p:to x="100000" y="100000"/>
                                    </p:animScale>
                                    <p:set>
                                      <p:cBhvr>
                                        <p:cTn id="179" dur="385" fill="hold"/>
                                        <p:tgtEl>
                                          <p:spTgt spid="8">
                                            <p:txEl>
                                              <p:pRg st="8" end="8"/>
                                            </p:txEl>
                                          </p:spTgt>
                                        </p:tgtEl>
                                        <p:attrNameLst>
                                          <p:attrName>ppt_x</p:attrName>
                                        </p:attrNameLst>
                                      </p:cBhvr>
                                      <p:to>
                                        <p:strVal val="(0.5)"/>
                                      </p:to>
                                    </p:set>
                                    <p:anim from="(0.5)" to="(#ppt_x)" calcmode="lin" valueType="num">
                                      <p:cBhvr>
                                        <p:cTn id="180" dur="615" accel="100000" fill="hold">
                                          <p:stCondLst>
                                            <p:cond delay="385"/>
                                          </p:stCondLst>
                                        </p:cTn>
                                        <p:tgtEl>
                                          <p:spTgt spid="8">
                                            <p:txEl>
                                              <p:pRg st="8" end="8"/>
                                            </p:txEl>
                                          </p:spTgt>
                                        </p:tgtEl>
                                        <p:attrNameLst>
                                          <p:attrName>ppt_x</p:attrName>
                                        </p:attrNameLst>
                                      </p:cBhvr>
                                    </p:anim>
                                    <p:set>
                                      <p:cBhvr>
                                        <p:cTn id="181" dur="385" fill="hold"/>
                                        <p:tgtEl>
                                          <p:spTgt spid="8">
                                            <p:txEl>
                                              <p:pRg st="8" end="8"/>
                                            </p:txEl>
                                          </p:spTgt>
                                        </p:tgtEl>
                                        <p:attrNameLst>
                                          <p:attrName>ppt_y</p:attrName>
                                        </p:attrNameLst>
                                      </p:cBhvr>
                                      <p:to>
                                        <p:strVal val="(#ppt_y+0.4)"/>
                                      </p:to>
                                    </p:set>
                                    <p:anim from="(#ppt_y+0.4)" to="(#ppt_y)" calcmode="lin" valueType="num">
                                      <p:cBhvr>
                                        <p:cTn id="182" dur="615" accel="100000" fill="hold">
                                          <p:stCondLst>
                                            <p:cond delay="385"/>
                                          </p:stCondLst>
                                        </p:cTn>
                                        <p:tgtEl>
                                          <p:spTgt spid="8">
                                            <p:txEl>
                                              <p:pRg st="8" end="8"/>
                                            </p:txEl>
                                          </p:spTgt>
                                        </p:tgtEl>
                                        <p:attrNameLst>
                                          <p:attrName>ppt_y</p:attrName>
                                        </p:attrNameLst>
                                      </p:cBhvr>
                                    </p:anim>
                                  </p:childTnLst>
                                </p:cTn>
                              </p:par>
                            </p:childTnLst>
                          </p:cTn>
                        </p:par>
                        <p:par>
                          <p:cTn id="183" fill="hold">
                            <p:stCondLst>
                              <p:cond delay="7000"/>
                            </p:stCondLst>
                            <p:childTnLst>
                              <p:par>
                                <p:cTn id="184" presetID="51" presetClass="entr" presetSubtype="0" fill="hold" nodeType="afterEffect">
                                  <p:stCondLst>
                                    <p:cond delay="0"/>
                                  </p:stCondLst>
                                  <p:childTnLst>
                                    <p:set>
                                      <p:cBhvr>
                                        <p:cTn id="185" dur="1" fill="hold">
                                          <p:stCondLst>
                                            <p:cond delay="0"/>
                                          </p:stCondLst>
                                        </p:cTn>
                                        <p:tgtEl>
                                          <p:spTgt spid="8">
                                            <p:txEl>
                                              <p:pRg st="9" end="9"/>
                                            </p:txEl>
                                          </p:spTgt>
                                        </p:tgtEl>
                                        <p:attrNameLst>
                                          <p:attrName>style.visibility</p:attrName>
                                        </p:attrNameLst>
                                      </p:cBhvr>
                                      <p:to>
                                        <p:strVal val="visible"/>
                                      </p:to>
                                    </p:set>
                                    <p:animEffect transition="in" filter="fade">
                                      <p:cBhvr>
                                        <p:cTn id="186" dur="385" decel="100000"/>
                                        <p:tgtEl>
                                          <p:spTgt spid="8">
                                            <p:txEl>
                                              <p:pRg st="9" end="9"/>
                                            </p:txEl>
                                          </p:spTgt>
                                        </p:tgtEl>
                                      </p:cBhvr>
                                    </p:animEffect>
                                    <p:animScale>
                                      <p:cBhvr>
                                        <p:cTn id="187" dur="385" decel="100000"/>
                                        <p:tgtEl>
                                          <p:spTgt spid="8">
                                            <p:txEl>
                                              <p:pRg st="9" end="9"/>
                                            </p:txEl>
                                          </p:spTgt>
                                        </p:tgtEl>
                                      </p:cBhvr>
                                      <p:from x="10000" y="10000"/>
                                      <p:to x="200000" y="450000"/>
                                    </p:animScale>
                                    <p:animScale>
                                      <p:cBhvr>
                                        <p:cTn id="188" dur="615" accel="100000" fill="hold">
                                          <p:stCondLst>
                                            <p:cond delay="385"/>
                                          </p:stCondLst>
                                        </p:cTn>
                                        <p:tgtEl>
                                          <p:spTgt spid="8">
                                            <p:txEl>
                                              <p:pRg st="9" end="9"/>
                                            </p:txEl>
                                          </p:spTgt>
                                        </p:tgtEl>
                                      </p:cBhvr>
                                      <p:from x="200000" y="450000"/>
                                      <p:to x="100000" y="100000"/>
                                    </p:animScale>
                                    <p:set>
                                      <p:cBhvr>
                                        <p:cTn id="189" dur="385" fill="hold"/>
                                        <p:tgtEl>
                                          <p:spTgt spid="8">
                                            <p:txEl>
                                              <p:pRg st="9" end="9"/>
                                            </p:txEl>
                                          </p:spTgt>
                                        </p:tgtEl>
                                        <p:attrNameLst>
                                          <p:attrName>ppt_x</p:attrName>
                                        </p:attrNameLst>
                                      </p:cBhvr>
                                      <p:to>
                                        <p:strVal val="(0.5)"/>
                                      </p:to>
                                    </p:set>
                                    <p:anim from="(0.5)" to="(#ppt_x)" calcmode="lin" valueType="num">
                                      <p:cBhvr>
                                        <p:cTn id="190" dur="615" accel="100000" fill="hold">
                                          <p:stCondLst>
                                            <p:cond delay="385"/>
                                          </p:stCondLst>
                                        </p:cTn>
                                        <p:tgtEl>
                                          <p:spTgt spid="8">
                                            <p:txEl>
                                              <p:pRg st="9" end="9"/>
                                            </p:txEl>
                                          </p:spTgt>
                                        </p:tgtEl>
                                        <p:attrNameLst>
                                          <p:attrName>ppt_x</p:attrName>
                                        </p:attrNameLst>
                                      </p:cBhvr>
                                    </p:anim>
                                    <p:set>
                                      <p:cBhvr>
                                        <p:cTn id="191" dur="385" fill="hold"/>
                                        <p:tgtEl>
                                          <p:spTgt spid="8">
                                            <p:txEl>
                                              <p:pRg st="9" end="9"/>
                                            </p:txEl>
                                          </p:spTgt>
                                        </p:tgtEl>
                                        <p:attrNameLst>
                                          <p:attrName>ppt_y</p:attrName>
                                        </p:attrNameLst>
                                      </p:cBhvr>
                                      <p:to>
                                        <p:strVal val="(#ppt_y+0.4)"/>
                                      </p:to>
                                    </p:set>
                                    <p:anim from="(#ppt_y+0.4)" to="(#ppt_y)" calcmode="lin" valueType="num">
                                      <p:cBhvr>
                                        <p:cTn id="192" dur="615" accel="100000" fill="hold">
                                          <p:stCondLst>
                                            <p:cond delay="385"/>
                                          </p:stCondLst>
                                        </p:cTn>
                                        <p:tgtEl>
                                          <p:spTgt spid="8">
                                            <p:txEl>
                                              <p:pRg st="9" end="9"/>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7239000" cy="670560"/>
          </a:xfrm>
        </p:spPr>
        <p:txBody>
          <a:bodyPr>
            <a:normAutofit fontScale="90000"/>
          </a:bodyPr>
          <a:lstStyle/>
          <a:p>
            <a:r>
              <a:rPr lang="en-US" dirty="0" smtClean="0"/>
              <a:t>Greeters, #2</a:t>
            </a:r>
            <a:endParaRPr lang="en-US" sz="2000" dirty="0"/>
          </a:p>
        </p:txBody>
      </p:sp>
      <p:sp>
        <p:nvSpPr>
          <p:cNvPr id="6" name="Content Placeholder 5"/>
          <p:cNvSpPr>
            <a:spLocks noGrp="1"/>
          </p:cNvSpPr>
          <p:nvPr>
            <p:ph idx="1"/>
          </p:nvPr>
        </p:nvSpPr>
        <p:spPr>
          <a:xfrm>
            <a:off x="228600" y="1219200"/>
            <a:ext cx="8686800" cy="5486400"/>
          </a:xfrm>
        </p:spPr>
        <p:txBody>
          <a:bodyPr>
            <a:noAutofit/>
          </a:bodyPr>
          <a:lstStyle/>
          <a:p>
            <a:r>
              <a:rPr lang="en-US" sz="2400" dirty="0" smtClean="0">
                <a:solidFill>
                  <a:schemeClr val="accent3">
                    <a:lumMod val="75000"/>
                  </a:schemeClr>
                </a:solidFill>
              </a:rPr>
              <a:t>Help  visitor find a seat </a:t>
            </a:r>
            <a:r>
              <a:rPr lang="en-US" sz="2400" dirty="0" smtClean="0">
                <a:solidFill>
                  <a:schemeClr val="accent3">
                    <a:lumMod val="75000"/>
                  </a:schemeClr>
                </a:solidFill>
                <a:sym typeface="Wingdings" pitchFamily="2" charset="2"/>
              </a:rPr>
              <a:t></a:t>
            </a:r>
            <a:r>
              <a:rPr lang="en-US" sz="2400" dirty="0" smtClean="0">
                <a:solidFill>
                  <a:schemeClr val="accent3">
                    <a:lumMod val="75000"/>
                  </a:schemeClr>
                </a:solidFill>
              </a:rPr>
              <a:t> briefly explain missal</a:t>
            </a:r>
          </a:p>
          <a:p>
            <a:pPr lvl="1"/>
            <a:r>
              <a:rPr lang="en-US" sz="2400" dirty="0" smtClean="0">
                <a:solidFill>
                  <a:schemeClr val="accent2">
                    <a:lumMod val="75000"/>
                  </a:schemeClr>
                </a:solidFill>
              </a:rPr>
              <a:t>Sit w/ non-Catholic visitor to guide?</a:t>
            </a:r>
          </a:p>
          <a:p>
            <a:r>
              <a:rPr lang="en-US" sz="2400" dirty="0" smtClean="0">
                <a:solidFill>
                  <a:schemeClr val="accent3">
                    <a:lumMod val="75000"/>
                  </a:schemeClr>
                </a:solidFill>
              </a:rPr>
              <a:t>A smiling face</a:t>
            </a:r>
          </a:p>
          <a:p>
            <a:pPr lvl="1"/>
            <a:r>
              <a:rPr lang="en-US" sz="2400" dirty="0" smtClean="0">
                <a:solidFill>
                  <a:schemeClr val="accent2">
                    <a:lumMod val="75000"/>
                  </a:schemeClr>
                </a:solidFill>
              </a:rPr>
              <a:t>Non-verbal expression</a:t>
            </a:r>
          </a:p>
          <a:p>
            <a:pPr lvl="1"/>
            <a:r>
              <a:rPr lang="en-US" sz="2400" dirty="0" smtClean="0">
                <a:solidFill>
                  <a:schemeClr val="accent6">
                    <a:lumMod val="75000"/>
                  </a:schemeClr>
                </a:solidFill>
              </a:rPr>
              <a:t>How culture expresses welcome &amp; love</a:t>
            </a:r>
          </a:p>
          <a:p>
            <a:r>
              <a:rPr lang="en-US" sz="2400" dirty="0" smtClean="0">
                <a:solidFill>
                  <a:schemeClr val="accent3">
                    <a:lumMod val="75000"/>
                  </a:schemeClr>
                </a:solidFill>
              </a:rPr>
              <a:t>Source of information about building &amp; parish </a:t>
            </a:r>
          </a:p>
          <a:p>
            <a:r>
              <a:rPr lang="en-US" sz="2400" dirty="0" smtClean="0">
                <a:solidFill>
                  <a:schemeClr val="bg2">
                    <a:lumMod val="25000"/>
                  </a:schemeClr>
                </a:solidFill>
              </a:rPr>
              <a:t>During mass, be friendly to those seated nearby </a:t>
            </a:r>
          </a:p>
          <a:p>
            <a:r>
              <a:rPr lang="en-US" sz="2400" dirty="0" smtClean="0">
                <a:solidFill>
                  <a:schemeClr val="accent3">
                    <a:lumMod val="75000"/>
                  </a:schemeClr>
                </a:solidFill>
              </a:rPr>
              <a:t>MAYBE: say good-bye as people leave &amp; hand out bulletins  </a:t>
            </a:r>
          </a:p>
          <a:p>
            <a:pPr lvl="1"/>
            <a:r>
              <a:rPr lang="en-US" sz="2400" dirty="0" smtClean="0">
                <a:solidFill>
                  <a:schemeClr val="accent2">
                    <a:lumMod val="75000"/>
                  </a:schemeClr>
                </a:solidFill>
              </a:rPr>
              <a:t>Reinforce the love of God &amp; concern of community</a:t>
            </a:r>
          </a:p>
          <a:p>
            <a:pPr lvl="1"/>
            <a:r>
              <a:rPr lang="en-US" sz="2400" dirty="0" smtClean="0">
                <a:solidFill>
                  <a:schemeClr val="accent6">
                    <a:lumMod val="75000"/>
                  </a:schemeClr>
                </a:solidFill>
              </a:rPr>
              <a:t>Smile &amp; “Have a great week!” or “Looking forward to seeing you next Sunday!” </a:t>
            </a:r>
          </a:p>
          <a:p>
            <a:pPr algn="ctr">
              <a:spcBef>
                <a:spcPts val="1800"/>
              </a:spcBef>
              <a:buNone/>
            </a:pP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pitchFamily="34" charset="0"/>
                <a:sym typeface="Wingdings" pitchFamily="2" charset="2"/>
              </a:rPr>
              <a:t>P</a:t>
            </a: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pitchFamily="34" charset="0"/>
              </a:rPr>
              <a:t>ositive impression: “I belong!”</a:t>
            </a:r>
          </a:p>
          <a:p>
            <a:endParaRPr lang="en-US" sz="2200" dirty="0"/>
          </a:p>
        </p:txBody>
      </p:sp>
      <p:pic>
        <p:nvPicPr>
          <p:cNvPr id="7" name="Picture 6" descr="jesus-knocking-on-door.jpg"/>
          <p:cNvPicPr>
            <a:picLocks noChangeAspect="1"/>
          </p:cNvPicPr>
          <p:nvPr/>
        </p:nvPicPr>
        <p:blipFill>
          <a:blip r:embed="rId3" cstate="print"/>
          <a:stretch>
            <a:fillRect/>
          </a:stretch>
        </p:blipFill>
        <p:spPr>
          <a:xfrm>
            <a:off x="7162800" y="609600"/>
            <a:ext cx="1752600" cy="2173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6">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strVal val="#ppt_w*0.05"/>
                                          </p:val>
                                        </p:tav>
                                        <p:tav tm="100000">
                                          <p:val>
                                            <p:strVal val="#ppt_w"/>
                                          </p:val>
                                        </p:tav>
                                      </p:tavLst>
                                    </p:anim>
                                    <p:anim calcmode="lin" valueType="num">
                                      <p:cBhvr>
                                        <p:cTn id="25"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26"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6">
                                            <p:txEl>
                                              <p:pRg st="2" end="2"/>
                                            </p:txEl>
                                          </p:spTgt>
                                        </p:tgtEl>
                                      </p:cBhvr>
                                    </p:animEffect>
                                  </p:childTnLst>
                                </p:cTn>
                              </p:par>
                            </p:childTnLst>
                          </p:cTn>
                        </p:par>
                        <p:par>
                          <p:cTn id="29" fill="hold">
                            <p:stCondLst>
                              <p:cond delay="1000"/>
                            </p:stCondLst>
                            <p:childTnLst>
                              <p:par>
                                <p:cTn id="30" presetID="54" presetClass="entr" presetSubtype="0" accel="100000" fill="hold" grpId="0" nodeType="after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6">
                                            <p:txEl>
                                              <p:pRg st="3" end="3"/>
                                            </p:txEl>
                                          </p:spTgt>
                                        </p:tgtEl>
                                      </p:cBhvr>
                                    </p:animEffect>
                                  </p:childTnLst>
                                </p:cTn>
                              </p:par>
                            </p:childTnLst>
                          </p:cTn>
                        </p:par>
                        <p:par>
                          <p:cTn id="37" fill="hold">
                            <p:stCondLst>
                              <p:cond delay="2000"/>
                            </p:stCondLst>
                            <p:childTnLst>
                              <p:par>
                                <p:cTn id="38" presetID="54" presetClass="entr" presetSubtype="0" accel="100000" fill="hold" grpId="0" nodeType="after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1000" fill="hold"/>
                                        <p:tgtEl>
                                          <p:spTgt spid="6">
                                            <p:txEl>
                                              <p:pRg st="4" end="4"/>
                                            </p:txEl>
                                          </p:spTgt>
                                        </p:tgtEl>
                                        <p:attrNameLst>
                                          <p:attrName>ppt_w</p:attrName>
                                        </p:attrNameLst>
                                      </p:cBhvr>
                                      <p:tavLst>
                                        <p:tav tm="0">
                                          <p:val>
                                            <p:strVal val="#ppt_w*0.05"/>
                                          </p:val>
                                        </p:tav>
                                        <p:tav tm="100000">
                                          <p:val>
                                            <p:strVal val="#ppt_w"/>
                                          </p:val>
                                        </p:tav>
                                      </p:tavLst>
                                    </p:anim>
                                    <p:anim calcmode="lin" valueType="num">
                                      <p:cBhvr>
                                        <p:cTn id="41"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42"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6">
                                            <p:txEl>
                                              <p:pRg st="4" end="4"/>
                                            </p:txEl>
                                          </p:spTgt>
                                        </p:tgtEl>
                                      </p:cBhvr>
                                    </p:animEffect>
                                  </p:childTnLst>
                                </p:cTn>
                              </p:par>
                              <p:par>
                                <p:cTn id="45" presetID="37"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strVal val="#ppt_w*0.05"/>
                                          </p:val>
                                        </p:tav>
                                        <p:tav tm="100000">
                                          <p:val>
                                            <p:strVal val="#ppt_w"/>
                                          </p:val>
                                        </p:tav>
                                      </p:tavLst>
                                    </p:anim>
                                    <p:anim calcmode="lin" valueType="num">
                                      <p:cBhvr>
                                        <p:cTn id="56" dur="1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57"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58" dur="1000" fill="hold"/>
                                        <p:tgtEl>
                                          <p:spTgt spid="6">
                                            <p:txEl>
                                              <p:pRg st="5" end="5"/>
                                            </p:txEl>
                                          </p:spTgt>
                                        </p:tgtEl>
                                        <p:attrNameLst>
                                          <p:attrName>ppt_y</p:attrName>
                                        </p:attrNameLst>
                                      </p:cBhvr>
                                      <p:tavLst>
                                        <p:tav tm="0">
                                          <p:val>
                                            <p:strVal val="#ppt_y"/>
                                          </p:val>
                                        </p:tav>
                                        <p:tav tm="100000">
                                          <p:val>
                                            <p:strVal val="#ppt_y"/>
                                          </p:val>
                                        </p:tav>
                                      </p:tavLst>
                                    </p:anim>
                                    <p:animEffect transition="in" filter="fade">
                                      <p:cBhvr>
                                        <p:cTn id="59" dur="1000"/>
                                        <p:tgtEl>
                                          <p:spTgt spid="6">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4" presetClass="entr" presetSubtype="0" accel="100000" fill="hold" grpId="0" nodeType="clickEffect">
                                  <p:stCondLst>
                                    <p:cond delay="0"/>
                                  </p:stCondLst>
                                  <p:childTnLst>
                                    <p:set>
                                      <p:cBhvr>
                                        <p:cTn id="63" dur="1" fill="hold">
                                          <p:stCondLst>
                                            <p:cond delay="0"/>
                                          </p:stCondLst>
                                        </p:cTn>
                                        <p:tgtEl>
                                          <p:spTgt spid="6">
                                            <p:txEl>
                                              <p:pRg st="6" end="6"/>
                                            </p:txEl>
                                          </p:spTgt>
                                        </p:tgtEl>
                                        <p:attrNameLst>
                                          <p:attrName>style.visibility</p:attrName>
                                        </p:attrNameLst>
                                      </p:cBhvr>
                                      <p:to>
                                        <p:strVal val="visible"/>
                                      </p:to>
                                    </p:set>
                                    <p:anim calcmode="lin" valueType="num">
                                      <p:cBhvr>
                                        <p:cTn id="64" dur="1000" fill="hold"/>
                                        <p:tgtEl>
                                          <p:spTgt spid="6">
                                            <p:txEl>
                                              <p:pRg st="6" end="6"/>
                                            </p:txEl>
                                          </p:spTgt>
                                        </p:tgtEl>
                                        <p:attrNameLst>
                                          <p:attrName>ppt_w</p:attrName>
                                        </p:attrNameLst>
                                      </p:cBhvr>
                                      <p:tavLst>
                                        <p:tav tm="0">
                                          <p:val>
                                            <p:strVal val="#ppt_w*0.05"/>
                                          </p:val>
                                        </p:tav>
                                        <p:tav tm="100000">
                                          <p:val>
                                            <p:strVal val="#ppt_w"/>
                                          </p:val>
                                        </p:tav>
                                      </p:tavLst>
                                    </p:anim>
                                    <p:anim calcmode="lin" valueType="num">
                                      <p:cBhvr>
                                        <p:cTn id="65"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66"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67" dur="1000" fill="hold"/>
                                        <p:tgtEl>
                                          <p:spTgt spid="6">
                                            <p:txEl>
                                              <p:pRg st="6" end="6"/>
                                            </p:txEl>
                                          </p:spTgt>
                                        </p:tgtEl>
                                        <p:attrNameLst>
                                          <p:attrName>ppt_y</p:attrName>
                                        </p:attrNameLst>
                                      </p:cBhvr>
                                      <p:tavLst>
                                        <p:tav tm="0">
                                          <p:val>
                                            <p:strVal val="#ppt_y"/>
                                          </p:val>
                                        </p:tav>
                                        <p:tav tm="100000">
                                          <p:val>
                                            <p:strVal val="#ppt_y"/>
                                          </p:val>
                                        </p:tav>
                                      </p:tavLst>
                                    </p:anim>
                                    <p:animEffect transition="in" filter="fade">
                                      <p:cBhvr>
                                        <p:cTn id="68" dur="1000"/>
                                        <p:tgtEl>
                                          <p:spTgt spid="6">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4" presetClass="entr" presetSubtype="0" accel="100000" fill="hold" grpId="0" nodeType="clickEffect">
                                  <p:stCondLst>
                                    <p:cond delay="0"/>
                                  </p:stCondLst>
                                  <p:childTnLst>
                                    <p:set>
                                      <p:cBhvr>
                                        <p:cTn id="72" dur="1" fill="hold">
                                          <p:stCondLst>
                                            <p:cond delay="0"/>
                                          </p:stCondLst>
                                        </p:cTn>
                                        <p:tgtEl>
                                          <p:spTgt spid="6">
                                            <p:txEl>
                                              <p:pRg st="7" end="7"/>
                                            </p:txEl>
                                          </p:spTgt>
                                        </p:tgtEl>
                                        <p:attrNameLst>
                                          <p:attrName>style.visibility</p:attrName>
                                        </p:attrNameLst>
                                      </p:cBhvr>
                                      <p:to>
                                        <p:strVal val="visible"/>
                                      </p:to>
                                    </p:set>
                                    <p:anim calcmode="lin" valueType="num">
                                      <p:cBhvr>
                                        <p:cTn id="73" dur="1000" fill="hold"/>
                                        <p:tgtEl>
                                          <p:spTgt spid="6">
                                            <p:txEl>
                                              <p:pRg st="7" end="7"/>
                                            </p:txEl>
                                          </p:spTgt>
                                        </p:tgtEl>
                                        <p:attrNameLst>
                                          <p:attrName>ppt_w</p:attrName>
                                        </p:attrNameLst>
                                      </p:cBhvr>
                                      <p:tavLst>
                                        <p:tav tm="0">
                                          <p:val>
                                            <p:strVal val="#ppt_w*0.05"/>
                                          </p:val>
                                        </p:tav>
                                        <p:tav tm="100000">
                                          <p:val>
                                            <p:strVal val="#ppt_w"/>
                                          </p:val>
                                        </p:tav>
                                      </p:tavLst>
                                    </p:anim>
                                    <p:anim calcmode="lin" valueType="num">
                                      <p:cBhvr>
                                        <p:cTn id="74"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75" dur="10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76" dur="1000" fill="hold"/>
                                        <p:tgtEl>
                                          <p:spTgt spid="6">
                                            <p:txEl>
                                              <p:pRg st="7" end="7"/>
                                            </p:txEl>
                                          </p:spTgt>
                                        </p:tgtEl>
                                        <p:attrNameLst>
                                          <p:attrName>ppt_y</p:attrName>
                                        </p:attrNameLst>
                                      </p:cBhvr>
                                      <p:tavLst>
                                        <p:tav tm="0">
                                          <p:val>
                                            <p:strVal val="#ppt_y"/>
                                          </p:val>
                                        </p:tav>
                                        <p:tav tm="100000">
                                          <p:val>
                                            <p:strVal val="#ppt_y"/>
                                          </p:val>
                                        </p:tav>
                                      </p:tavLst>
                                    </p:anim>
                                    <p:animEffect transition="in" filter="fade">
                                      <p:cBhvr>
                                        <p:cTn id="77" dur="1000"/>
                                        <p:tgtEl>
                                          <p:spTgt spid="6">
                                            <p:txEl>
                                              <p:pRg st="7" end="7"/>
                                            </p:txEl>
                                          </p:spTgt>
                                        </p:tgtEl>
                                      </p:cBhvr>
                                    </p:animEffect>
                                  </p:childTnLst>
                                </p:cTn>
                              </p:par>
                            </p:childTnLst>
                          </p:cTn>
                        </p:par>
                        <p:par>
                          <p:cTn id="78" fill="hold">
                            <p:stCondLst>
                              <p:cond delay="1000"/>
                            </p:stCondLst>
                            <p:childTnLst>
                              <p:par>
                                <p:cTn id="79" presetID="54" presetClass="entr" presetSubtype="0" accel="100000" fill="hold" grpId="0" nodeType="after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 calcmode="lin" valueType="num">
                                      <p:cBhvr>
                                        <p:cTn id="81" dur="1000" fill="hold"/>
                                        <p:tgtEl>
                                          <p:spTgt spid="6">
                                            <p:txEl>
                                              <p:pRg st="8" end="8"/>
                                            </p:txEl>
                                          </p:spTgt>
                                        </p:tgtEl>
                                        <p:attrNameLst>
                                          <p:attrName>ppt_w</p:attrName>
                                        </p:attrNameLst>
                                      </p:cBhvr>
                                      <p:tavLst>
                                        <p:tav tm="0">
                                          <p:val>
                                            <p:strVal val="#ppt_w*0.05"/>
                                          </p:val>
                                        </p:tav>
                                        <p:tav tm="100000">
                                          <p:val>
                                            <p:strVal val="#ppt_w"/>
                                          </p:val>
                                        </p:tav>
                                      </p:tavLst>
                                    </p:anim>
                                    <p:anim calcmode="lin" valueType="num">
                                      <p:cBhvr>
                                        <p:cTn id="82"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83" dur="10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84" dur="1000" fill="hold"/>
                                        <p:tgtEl>
                                          <p:spTgt spid="6">
                                            <p:txEl>
                                              <p:pRg st="8" end="8"/>
                                            </p:txEl>
                                          </p:spTgt>
                                        </p:tgtEl>
                                        <p:attrNameLst>
                                          <p:attrName>ppt_y</p:attrName>
                                        </p:attrNameLst>
                                      </p:cBhvr>
                                      <p:tavLst>
                                        <p:tav tm="0">
                                          <p:val>
                                            <p:strVal val="#ppt_y"/>
                                          </p:val>
                                        </p:tav>
                                        <p:tav tm="100000">
                                          <p:val>
                                            <p:strVal val="#ppt_y"/>
                                          </p:val>
                                        </p:tav>
                                      </p:tavLst>
                                    </p:anim>
                                    <p:animEffect transition="in" filter="fade">
                                      <p:cBhvr>
                                        <p:cTn id="85" dur="1000"/>
                                        <p:tgtEl>
                                          <p:spTgt spid="6">
                                            <p:txEl>
                                              <p:pRg st="8" end="8"/>
                                            </p:txEl>
                                          </p:spTgt>
                                        </p:tgtEl>
                                      </p:cBhvr>
                                    </p:animEffect>
                                  </p:childTnLst>
                                </p:cTn>
                              </p:par>
                            </p:childTnLst>
                          </p:cTn>
                        </p:par>
                        <p:par>
                          <p:cTn id="86" fill="hold">
                            <p:stCondLst>
                              <p:cond delay="2000"/>
                            </p:stCondLst>
                            <p:childTnLst>
                              <p:par>
                                <p:cTn id="87" presetID="54" presetClass="entr" presetSubtype="0" accel="100000" fill="hold" grpId="0" nodeType="afterEffect">
                                  <p:stCondLst>
                                    <p:cond delay="0"/>
                                  </p:stCondLst>
                                  <p:childTnLst>
                                    <p:set>
                                      <p:cBhvr>
                                        <p:cTn id="88" dur="1" fill="hold">
                                          <p:stCondLst>
                                            <p:cond delay="0"/>
                                          </p:stCondLst>
                                        </p:cTn>
                                        <p:tgtEl>
                                          <p:spTgt spid="6">
                                            <p:txEl>
                                              <p:pRg st="9" end="9"/>
                                            </p:txEl>
                                          </p:spTgt>
                                        </p:tgtEl>
                                        <p:attrNameLst>
                                          <p:attrName>style.visibility</p:attrName>
                                        </p:attrNameLst>
                                      </p:cBhvr>
                                      <p:to>
                                        <p:strVal val="visible"/>
                                      </p:to>
                                    </p:set>
                                    <p:anim calcmode="lin" valueType="num">
                                      <p:cBhvr>
                                        <p:cTn id="89" dur="1000" fill="hold"/>
                                        <p:tgtEl>
                                          <p:spTgt spid="6">
                                            <p:txEl>
                                              <p:pRg st="9" end="9"/>
                                            </p:txEl>
                                          </p:spTgt>
                                        </p:tgtEl>
                                        <p:attrNameLst>
                                          <p:attrName>ppt_w</p:attrName>
                                        </p:attrNameLst>
                                      </p:cBhvr>
                                      <p:tavLst>
                                        <p:tav tm="0">
                                          <p:val>
                                            <p:strVal val="#ppt_w*0.05"/>
                                          </p:val>
                                        </p:tav>
                                        <p:tav tm="100000">
                                          <p:val>
                                            <p:strVal val="#ppt_w"/>
                                          </p:val>
                                        </p:tav>
                                      </p:tavLst>
                                    </p:anim>
                                    <p:anim calcmode="lin" valueType="num">
                                      <p:cBhvr>
                                        <p:cTn id="90" dur="10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91" dur="1000" fill="hold"/>
                                        <p:tgtEl>
                                          <p:spTgt spid="6">
                                            <p:txEl>
                                              <p:pRg st="9" end="9"/>
                                            </p:txEl>
                                          </p:spTgt>
                                        </p:tgtEl>
                                        <p:attrNameLst>
                                          <p:attrName>ppt_x</p:attrName>
                                        </p:attrNameLst>
                                      </p:cBhvr>
                                      <p:tavLst>
                                        <p:tav tm="0">
                                          <p:val>
                                            <p:strVal val="#ppt_x-.2"/>
                                          </p:val>
                                        </p:tav>
                                        <p:tav tm="100000">
                                          <p:val>
                                            <p:strVal val="#ppt_x"/>
                                          </p:val>
                                        </p:tav>
                                      </p:tavLst>
                                    </p:anim>
                                    <p:anim calcmode="lin" valueType="num">
                                      <p:cBhvr>
                                        <p:cTn id="92" dur="1000" fill="hold"/>
                                        <p:tgtEl>
                                          <p:spTgt spid="6">
                                            <p:txEl>
                                              <p:pRg st="9" end="9"/>
                                            </p:txEl>
                                          </p:spTgt>
                                        </p:tgtEl>
                                        <p:attrNameLst>
                                          <p:attrName>ppt_y</p:attrName>
                                        </p:attrNameLst>
                                      </p:cBhvr>
                                      <p:tavLst>
                                        <p:tav tm="0">
                                          <p:val>
                                            <p:strVal val="#ppt_y"/>
                                          </p:val>
                                        </p:tav>
                                        <p:tav tm="100000">
                                          <p:val>
                                            <p:strVal val="#ppt_y"/>
                                          </p:val>
                                        </p:tav>
                                      </p:tavLst>
                                    </p:anim>
                                    <p:animEffect transition="in" filter="fade">
                                      <p:cBhvr>
                                        <p:cTn id="93" dur="1000"/>
                                        <p:tgtEl>
                                          <p:spTgt spid="6">
                                            <p:txEl>
                                              <p:pRg st="9" end="9"/>
                                            </p:txEl>
                                          </p:spTgt>
                                        </p:tgtEl>
                                      </p:cBhvr>
                                    </p:animEffect>
                                  </p:childTnLst>
                                </p:cTn>
                              </p:par>
                            </p:childTnLst>
                          </p:cTn>
                        </p:par>
                        <p:par>
                          <p:cTn id="94" fill="hold">
                            <p:stCondLst>
                              <p:cond delay="3000"/>
                            </p:stCondLst>
                            <p:childTnLst>
                              <p:par>
                                <p:cTn id="95" presetID="55" presetClass="entr" presetSubtype="0" fill="hold" nodeType="afterEffect">
                                  <p:stCondLst>
                                    <p:cond delay="2500"/>
                                  </p:stCondLst>
                                  <p:childTnLst>
                                    <p:set>
                                      <p:cBhvr>
                                        <p:cTn id="96" dur="1" fill="hold">
                                          <p:stCondLst>
                                            <p:cond delay="0"/>
                                          </p:stCondLst>
                                        </p:cTn>
                                        <p:tgtEl>
                                          <p:spTgt spid="6">
                                            <p:txEl>
                                              <p:pRg st="10" end="10"/>
                                            </p:txEl>
                                          </p:spTgt>
                                        </p:tgtEl>
                                        <p:attrNameLst>
                                          <p:attrName>style.visibility</p:attrName>
                                        </p:attrNameLst>
                                      </p:cBhvr>
                                      <p:to>
                                        <p:strVal val="visible"/>
                                      </p:to>
                                    </p:set>
                                    <p:anim calcmode="lin" valueType="num">
                                      <p:cBhvr>
                                        <p:cTn id="97"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98"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99"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838200"/>
          </a:xfrm>
        </p:spPr>
        <p:txBody>
          <a:bodyPr>
            <a:normAutofit/>
          </a:bodyPr>
          <a:lstStyle/>
          <a:p>
            <a:r>
              <a:rPr lang="en-US" dirty="0" smtClean="0"/>
              <a:t>Ushers, #1</a:t>
            </a:r>
            <a:endParaRPr lang="en-US" sz="2000" b="0" cap="none" dirty="0">
              <a:ln>
                <a:noFill/>
              </a:ln>
              <a:solidFill>
                <a:schemeClr val="tx1"/>
              </a:solidFill>
            </a:endParaRPr>
          </a:p>
        </p:txBody>
      </p:sp>
      <p:sp>
        <p:nvSpPr>
          <p:cNvPr id="3" name="Content Placeholder 2"/>
          <p:cNvSpPr>
            <a:spLocks noGrp="1"/>
          </p:cNvSpPr>
          <p:nvPr>
            <p:ph idx="1"/>
          </p:nvPr>
        </p:nvSpPr>
        <p:spPr>
          <a:xfrm>
            <a:off x="609600" y="1371600"/>
            <a:ext cx="6400800" cy="5202936"/>
          </a:xfrm>
        </p:spPr>
        <p:txBody>
          <a:bodyPr>
            <a:normAutofit/>
          </a:bodyPr>
          <a:lstStyle/>
          <a:p>
            <a:pPr>
              <a:buClr>
                <a:schemeClr val="tx2">
                  <a:lumMod val="75000"/>
                </a:schemeClr>
              </a:buClr>
              <a:buSzPct val="75000"/>
              <a:buFont typeface="Wingdings 2" pitchFamily="18" charset="2"/>
              <a:buChar char=""/>
            </a:pPr>
            <a:r>
              <a:rPr lang="en-US" sz="2400" dirty="0" smtClean="0">
                <a:solidFill>
                  <a:schemeClr val="accent1"/>
                </a:solidFill>
              </a:rPr>
              <a:t>Purpose: help liturgy flow</a:t>
            </a:r>
          </a:p>
          <a:p>
            <a:pPr lvl="1"/>
            <a:r>
              <a:rPr lang="en-US" sz="2400" dirty="0" smtClean="0">
                <a:solidFill>
                  <a:schemeClr val="accent3">
                    <a:lumMod val="75000"/>
                  </a:schemeClr>
                </a:solidFill>
              </a:rPr>
              <a:t>Direct seating &amp; movements outside pews</a:t>
            </a:r>
          </a:p>
          <a:p>
            <a:pPr lvl="1"/>
            <a:r>
              <a:rPr lang="en-US" sz="2400" dirty="0" smtClean="0">
                <a:solidFill>
                  <a:schemeClr val="accent6">
                    <a:lumMod val="75000"/>
                  </a:schemeClr>
                </a:solidFill>
              </a:rPr>
              <a:t>Take up collection</a:t>
            </a:r>
          </a:p>
          <a:p>
            <a:pPr>
              <a:buClr>
                <a:schemeClr val="tx2">
                  <a:lumMod val="75000"/>
                </a:schemeClr>
              </a:buClr>
              <a:buSzPct val="75000"/>
              <a:buFont typeface="Wingdings 2" pitchFamily="18" charset="2"/>
              <a:buChar char=""/>
            </a:pPr>
            <a:r>
              <a:rPr lang="en-US" sz="2400" dirty="0" smtClean="0">
                <a:solidFill>
                  <a:schemeClr val="accent1"/>
                </a:solidFill>
              </a:rPr>
              <a:t>Need to be kind, pleasant &amp; Christ-like</a:t>
            </a:r>
          </a:p>
          <a:p>
            <a:pPr lvl="1"/>
            <a:r>
              <a:rPr lang="en-US" sz="2400" dirty="0" smtClean="0">
                <a:solidFill>
                  <a:schemeClr val="accent3">
                    <a:lumMod val="75000"/>
                  </a:schemeClr>
                </a:solidFill>
              </a:rPr>
              <a:t>Speak politely &amp; treat w/ welcome &amp; respect</a:t>
            </a:r>
          </a:p>
          <a:p>
            <a:pPr lvl="1"/>
            <a:r>
              <a:rPr lang="en-US" sz="2400" dirty="0" smtClean="0">
                <a:solidFill>
                  <a:schemeClr val="accent6">
                    <a:lumMod val="75000"/>
                  </a:schemeClr>
                </a:solidFill>
              </a:rPr>
              <a:t>Each person is a child of God &amp; worthy of love.</a:t>
            </a:r>
          </a:p>
          <a:p>
            <a:pPr>
              <a:buClr>
                <a:schemeClr val="tx2">
                  <a:lumMod val="75000"/>
                </a:schemeClr>
              </a:buClr>
              <a:buSzPct val="75000"/>
              <a:buFont typeface="Wingdings 2" pitchFamily="18" charset="2"/>
              <a:buChar char=""/>
            </a:pPr>
            <a:r>
              <a:rPr lang="en-US" sz="2400" dirty="0" smtClean="0">
                <a:solidFill>
                  <a:schemeClr val="accent1"/>
                </a:solidFill>
              </a:rPr>
              <a:t>Name tags important</a:t>
            </a:r>
          </a:p>
          <a:p>
            <a:pPr lvl="1"/>
            <a:r>
              <a:rPr lang="en-US" sz="2400" dirty="0" smtClean="0">
                <a:solidFill>
                  <a:schemeClr val="accent3">
                    <a:lumMod val="75000"/>
                  </a:schemeClr>
                </a:solidFill>
              </a:rPr>
              <a:t>Official representative of parish </a:t>
            </a:r>
          </a:p>
          <a:p>
            <a:pPr lvl="1"/>
            <a:r>
              <a:rPr lang="en-US" sz="2400" dirty="0" smtClean="0">
                <a:solidFill>
                  <a:schemeClr val="accent6">
                    <a:lumMod val="75000"/>
                  </a:schemeClr>
                </a:solidFill>
              </a:rPr>
              <a:t>Begin relationship by easy sharing of the usher’s name   </a:t>
            </a:r>
          </a:p>
        </p:txBody>
      </p:sp>
      <p:pic>
        <p:nvPicPr>
          <p:cNvPr id="50178" name="Picture 2" descr="Image result for ushers at church"/>
          <p:cNvPicPr>
            <a:picLocks noChangeAspect="1" noChangeArrowheads="1"/>
          </p:cNvPicPr>
          <p:nvPr/>
        </p:nvPicPr>
        <p:blipFill>
          <a:blip r:embed="rId3" cstate="print"/>
          <a:srcRect/>
          <a:stretch>
            <a:fillRect/>
          </a:stretch>
        </p:blipFill>
        <p:spPr bwMode="auto">
          <a:xfrm>
            <a:off x="6629400" y="1143000"/>
            <a:ext cx="2048087"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par>
                          <p:cTn id="21" fill="hold">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heckerboard(across)">
                                      <p:cBhvr>
                                        <p:cTn id="24" dur="500"/>
                                        <p:tgtEl>
                                          <p:spTgt spid="3">
                                            <p:txEl>
                                              <p:pRg st="4" end="4"/>
                                            </p:txEl>
                                          </p:spTgt>
                                        </p:tgtEl>
                                      </p:cBhvr>
                                    </p:animEffect>
                                  </p:childTnLst>
                                </p:cTn>
                              </p:par>
                            </p:childTnLst>
                          </p:cTn>
                        </p:par>
                        <p:par>
                          <p:cTn id="25" fill="hold">
                            <p:stCondLst>
                              <p:cond delay="1000"/>
                            </p:stCondLst>
                            <p:childTnLst>
                              <p:par>
                                <p:cTn id="26" presetID="5" presetClass="entr" presetSubtype="1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par>
                          <p:cTn id="38" fill="hold">
                            <p:stCondLst>
                              <p:cond delay="1000"/>
                            </p:stCondLst>
                            <p:childTnLst>
                              <p:par>
                                <p:cTn id="39" presetID="5" presetClass="entr" presetSubtype="10"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checkerboard(across)">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762000"/>
          </a:xfrm>
        </p:spPr>
        <p:txBody>
          <a:bodyPr>
            <a:normAutofit/>
          </a:bodyPr>
          <a:lstStyle/>
          <a:p>
            <a:r>
              <a:rPr lang="en-US" dirty="0" smtClean="0"/>
              <a:t>Ushers, #2</a:t>
            </a:r>
            <a:endParaRPr lang="en-US" dirty="0"/>
          </a:p>
        </p:txBody>
      </p:sp>
      <p:sp>
        <p:nvSpPr>
          <p:cNvPr id="3" name="Content Placeholder 2"/>
          <p:cNvSpPr>
            <a:spLocks noGrp="1"/>
          </p:cNvSpPr>
          <p:nvPr>
            <p:ph idx="1"/>
          </p:nvPr>
        </p:nvSpPr>
        <p:spPr>
          <a:xfrm>
            <a:off x="457200" y="1371600"/>
            <a:ext cx="8229600" cy="5202936"/>
          </a:xfrm>
        </p:spPr>
        <p:txBody>
          <a:bodyPr>
            <a:normAutofit/>
          </a:bodyPr>
          <a:lstStyle/>
          <a:p>
            <a:pPr>
              <a:buClr>
                <a:schemeClr val="tx2">
                  <a:lumMod val="75000"/>
                </a:schemeClr>
              </a:buClr>
              <a:buSzPct val="75000"/>
              <a:buFont typeface="Wingdings 2" pitchFamily="18" charset="2"/>
              <a:buChar char=""/>
            </a:pPr>
            <a:r>
              <a:rPr lang="en-US" sz="2400" dirty="0" smtClean="0">
                <a:solidFill>
                  <a:schemeClr val="accent5">
                    <a:lumMod val="60000"/>
                    <a:lumOff val="40000"/>
                  </a:schemeClr>
                </a:solidFill>
              </a:rPr>
              <a:t>Arrive 20-25 </a:t>
            </a:r>
            <a:r>
              <a:rPr lang="en-US" sz="2400" dirty="0" err="1" smtClean="0">
                <a:solidFill>
                  <a:schemeClr val="accent5">
                    <a:lumMod val="60000"/>
                    <a:lumOff val="40000"/>
                  </a:schemeClr>
                </a:solidFill>
              </a:rPr>
              <a:t>mins</a:t>
            </a:r>
            <a:r>
              <a:rPr lang="en-US" sz="2400" dirty="0" smtClean="0">
                <a:solidFill>
                  <a:schemeClr val="accent5">
                    <a:lumMod val="60000"/>
                    <a:lumOff val="40000"/>
                  </a:schemeClr>
                </a:solidFill>
              </a:rPr>
              <a:t> early to tidy up pews &amp; entrances</a:t>
            </a:r>
          </a:p>
          <a:p>
            <a:pPr>
              <a:buClr>
                <a:schemeClr val="tx2">
                  <a:lumMod val="75000"/>
                </a:schemeClr>
              </a:buClr>
              <a:buSzPct val="75000"/>
              <a:buFont typeface="Wingdings 2" pitchFamily="18" charset="2"/>
              <a:buChar char=""/>
            </a:pPr>
            <a:r>
              <a:rPr lang="en-US" sz="2400" dirty="0" smtClean="0">
                <a:solidFill>
                  <a:schemeClr val="accent1"/>
                </a:solidFill>
              </a:rPr>
              <a:t>Assist w/seating, esp. at crowded liturgies or after mass starts</a:t>
            </a:r>
          </a:p>
          <a:p>
            <a:pPr lvl="1"/>
            <a:r>
              <a:rPr lang="en-US" sz="2400" dirty="0" smtClean="0">
                <a:solidFill>
                  <a:schemeClr val="accent3">
                    <a:lumMod val="75000"/>
                  </a:schemeClr>
                </a:solidFill>
              </a:rPr>
              <a:t>Families w/ small children </a:t>
            </a:r>
          </a:p>
          <a:p>
            <a:pPr lvl="1"/>
            <a:r>
              <a:rPr lang="en-US" sz="2400" dirty="0" smtClean="0">
                <a:solidFill>
                  <a:schemeClr val="accent6">
                    <a:lumMod val="75000"/>
                  </a:schemeClr>
                </a:solidFill>
              </a:rPr>
              <a:t>Persons in wheelchairs or with walkers or canes </a:t>
            </a:r>
            <a:r>
              <a:rPr lang="en-US" sz="2400" dirty="0" smtClean="0">
                <a:solidFill>
                  <a:schemeClr val="accent6">
                    <a:lumMod val="75000"/>
                  </a:schemeClr>
                </a:solidFill>
                <a:sym typeface="Wingdings" pitchFamily="2" charset="2"/>
              </a:rPr>
              <a:t></a:t>
            </a:r>
            <a:r>
              <a:rPr lang="en-US" sz="2400" dirty="0" smtClean="0">
                <a:solidFill>
                  <a:schemeClr val="accent6">
                    <a:lumMod val="75000"/>
                  </a:schemeClr>
                </a:solidFill>
              </a:rPr>
              <a:t> need communion in pew?</a:t>
            </a:r>
          </a:p>
          <a:p>
            <a:pPr lvl="1"/>
            <a:r>
              <a:rPr lang="en-US" sz="2400" dirty="0" smtClean="0">
                <a:solidFill>
                  <a:schemeClr val="bg2">
                    <a:lumMod val="25000"/>
                  </a:schemeClr>
                </a:solidFill>
              </a:rPr>
              <a:t>Those w/ difficulty hearing</a:t>
            </a:r>
          </a:p>
          <a:p>
            <a:pPr>
              <a:buClr>
                <a:schemeClr val="tx2">
                  <a:lumMod val="75000"/>
                </a:schemeClr>
              </a:buClr>
              <a:buSzPct val="75000"/>
              <a:buFont typeface="Wingdings 2" pitchFamily="18" charset="2"/>
              <a:buChar char=""/>
            </a:pPr>
            <a:r>
              <a:rPr lang="en-US" sz="2400" dirty="0" smtClean="0">
                <a:solidFill>
                  <a:schemeClr val="accent1"/>
                </a:solidFill>
              </a:rPr>
              <a:t>Source of information about building &amp; parish</a:t>
            </a:r>
            <a:endParaRPr lang="en-US" sz="2400" dirty="0">
              <a:solidFill>
                <a:schemeClr val="accent1"/>
              </a:solidFill>
            </a:endParaRPr>
          </a:p>
        </p:txBody>
      </p:sp>
      <p:pic>
        <p:nvPicPr>
          <p:cNvPr id="152578" name="Picture 2" descr="Image result for ushers at church"/>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3429000" y="4724400"/>
            <a:ext cx="2895600" cy="181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1000"/>
                                        <p:tgtEl>
                                          <p:spTgt spid="3">
                                            <p:txEl>
                                              <p:pRg st="1" end="1"/>
                                            </p:txEl>
                                          </p:spTgt>
                                        </p:tgtEl>
                                      </p:cBhvr>
                                    </p:animEffect>
                                  </p:childTnLst>
                                </p:cTn>
                              </p:par>
                            </p:childTnLst>
                          </p:cTn>
                        </p:par>
                        <p:par>
                          <p:cTn id="13" fill="hold">
                            <p:stCondLst>
                              <p:cond delay="1000"/>
                            </p:stCondLst>
                            <p:childTnLst>
                              <p:par>
                                <p:cTn id="14" presetID="2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edge">
                                      <p:cBhvr>
                                        <p:cTn id="16" dur="1000"/>
                                        <p:tgtEl>
                                          <p:spTgt spid="3">
                                            <p:txEl>
                                              <p:pRg st="2" end="2"/>
                                            </p:txEl>
                                          </p:spTgt>
                                        </p:tgtEl>
                                      </p:cBhvr>
                                    </p:animEffect>
                                  </p:childTnLst>
                                </p:cTn>
                              </p:par>
                            </p:childTnLst>
                          </p:cTn>
                        </p:par>
                        <p:par>
                          <p:cTn id="17" fill="hold">
                            <p:stCondLst>
                              <p:cond delay="2000"/>
                            </p:stCondLst>
                            <p:childTnLst>
                              <p:par>
                                <p:cTn id="18" presetID="2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edge">
                                      <p:cBhvr>
                                        <p:cTn id="20" dur="1000"/>
                                        <p:tgtEl>
                                          <p:spTgt spid="3">
                                            <p:txEl>
                                              <p:pRg st="3" end="3"/>
                                            </p:txEl>
                                          </p:spTgt>
                                        </p:tgtEl>
                                      </p:cBhvr>
                                    </p:animEffect>
                                  </p:childTnLst>
                                </p:cTn>
                              </p:par>
                            </p:childTnLst>
                          </p:cTn>
                        </p:par>
                        <p:par>
                          <p:cTn id="21" fill="hold">
                            <p:stCondLst>
                              <p:cond delay="3000"/>
                            </p:stCondLst>
                            <p:childTnLst>
                              <p:par>
                                <p:cTn id="22" presetID="2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edge">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edge">
                                      <p:cBhvr>
                                        <p:cTn id="2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57200"/>
            <a:ext cx="8229600" cy="1066800"/>
          </a:xfrm>
        </p:spPr>
        <p:txBody>
          <a:bodyPr>
            <a:normAutofit/>
          </a:bodyPr>
          <a:lstStyle/>
          <a:p>
            <a:pPr algn="r"/>
            <a:r>
              <a:rPr lang="en-US" dirty="0" smtClean="0"/>
              <a:t>Ushers, #3</a:t>
            </a:r>
            <a:endParaRPr lang="en-US" sz="2000" b="0" cap="none" dirty="0">
              <a:ln>
                <a:noFill/>
              </a:ln>
              <a:solidFill>
                <a:schemeClr val="tx1"/>
              </a:solidFill>
            </a:endParaRPr>
          </a:p>
        </p:txBody>
      </p:sp>
      <p:sp>
        <p:nvSpPr>
          <p:cNvPr id="6" name="Content Placeholder 5"/>
          <p:cNvSpPr>
            <a:spLocks noGrp="1"/>
          </p:cNvSpPr>
          <p:nvPr>
            <p:ph idx="1"/>
          </p:nvPr>
        </p:nvSpPr>
        <p:spPr>
          <a:xfrm>
            <a:off x="457200" y="1981200"/>
            <a:ext cx="8229600" cy="4593336"/>
          </a:xfrm>
        </p:spPr>
        <p:txBody>
          <a:bodyPr>
            <a:normAutofit/>
          </a:bodyPr>
          <a:lstStyle/>
          <a:p>
            <a:pPr>
              <a:buClr>
                <a:schemeClr val="tx2">
                  <a:lumMod val="75000"/>
                </a:schemeClr>
              </a:buClr>
              <a:buSzPct val="75000"/>
              <a:buFont typeface="Wingdings 2" pitchFamily="18" charset="2"/>
              <a:buChar char=""/>
            </a:pPr>
            <a:r>
              <a:rPr lang="en-US" sz="2800" dirty="0" smtClean="0">
                <a:solidFill>
                  <a:schemeClr val="accent1">
                    <a:lumMod val="75000"/>
                  </a:schemeClr>
                </a:solidFill>
              </a:rPr>
              <a:t>MAYBE invite someone to take up gifts</a:t>
            </a:r>
          </a:p>
          <a:p>
            <a:pPr lvl="1"/>
            <a:r>
              <a:rPr lang="en-US" sz="2800" dirty="0" smtClean="0">
                <a:solidFill>
                  <a:schemeClr val="accent3">
                    <a:lumMod val="75000"/>
                  </a:schemeClr>
                </a:solidFill>
              </a:rPr>
              <a:t>Give clear directions</a:t>
            </a:r>
          </a:p>
          <a:p>
            <a:pPr lvl="1"/>
            <a:r>
              <a:rPr lang="en-US" sz="2800" dirty="0" smtClean="0">
                <a:solidFill>
                  <a:schemeClr val="accent6">
                    <a:lumMod val="75000"/>
                  </a:schemeClr>
                </a:solidFill>
              </a:rPr>
              <a:t>Be there to assist during liturgy</a:t>
            </a:r>
          </a:p>
          <a:p>
            <a:pPr>
              <a:buClr>
                <a:schemeClr val="tx2">
                  <a:lumMod val="75000"/>
                </a:schemeClr>
              </a:buClr>
              <a:buSzPct val="75000"/>
              <a:buFont typeface="Wingdings 2" pitchFamily="18" charset="2"/>
              <a:buChar char=""/>
            </a:pPr>
            <a:r>
              <a:rPr lang="en-US" sz="2800" dirty="0" smtClean="0">
                <a:solidFill>
                  <a:schemeClr val="accent1">
                    <a:lumMod val="75000"/>
                  </a:schemeClr>
                </a:solidFill>
              </a:rPr>
              <a:t>Help latecomers find a seat</a:t>
            </a:r>
          </a:p>
          <a:p>
            <a:pPr>
              <a:buClr>
                <a:schemeClr val="tx2">
                  <a:lumMod val="75000"/>
                </a:schemeClr>
              </a:buClr>
              <a:buSzPct val="75000"/>
              <a:buFont typeface="Wingdings 2" pitchFamily="18" charset="2"/>
              <a:buChar char=""/>
            </a:pPr>
            <a:r>
              <a:rPr lang="en-US" sz="2800" dirty="0" smtClean="0">
                <a:solidFill>
                  <a:schemeClr val="bg2">
                    <a:lumMod val="25000"/>
                  </a:schemeClr>
                </a:solidFill>
              </a:rPr>
              <a:t>Know how to handle overflow crowds   </a:t>
            </a:r>
          </a:p>
          <a:p>
            <a:pPr>
              <a:buClr>
                <a:schemeClr val="tx2">
                  <a:lumMod val="75000"/>
                </a:schemeClr>
              </a:buClr>
              <a:buSzPct val="75000"/>
              <a:buFont typeface="Wingdings 2" pitchFamily="18" charset="2"/>
              <a:buChar char=""/>
            </a:pPr>
            <a:r>
              <a:rPr lang="en-US" sz="2800" dirty="0" smtClean="0">
                <a:solidFill>
                  <a:schemeClr val="accent1">
                    <a:lumMod val="75000"/>
                  </a:schemeClr>
                </a:solidFill>
              </a:rPr>
              <a:t>Balance being a full participant in liturgy &amp; assisting others</a:t>
            </a:r>
          </a:p>
          <a:p>
            <a:pPr lvl="1"/>
            <a:r>
              <a:rPr lang="en-US" sz="2800" dirty="0" smtClean="0">
                <a:solidFill>
                  <a:schemeClr val="accent3">
                    <a:lumMod val="75000"/>
                  </a:schemeClr>
                </a:solidFill>
              </a:rPr>
              <a:t>Preparing readings ahead of time </a:t>
            </a:r>
          </a:p>
          <a:p>
            <a:pPr lvl="1"/>
            <a:r>
              <a:rPr lang="en-US" sz="2800" dirty="0" smtClean="0">
                <a:solidFill>
                  <a:schemeClr val="accent6">
                    <a:lumMod val="75000"/>
                  </a:schemeClr>
                </a:solidFill>
              </a:rPr>
              <a:t>Praying before coming to church</a:t>
            </a:r>
          </a:p>
        </p:txBody>
      </p:sp>
      <p:pic>
        <p:nvPicPr>
          <p:cNvPr id="48130" name="Picture 2" descr="Image result for balance"/>
          <p:cNvPicPr>
            <a:picLocks noChangeAspect="1" noChangeArrowheads="1"/>
          </p:cNvPicPr>
          <p:nvPr/>
        </p:nvPicPr>
        <p:blipFill>
          <a:blip r:embed="rId3" cstate="print"/>
          <a:srcRect/>
          <a:stretch>
            <a:fillRect/>
          </a:stretch>
        </p:blipFill>
        <p:spPr bwMode="auto">
          <a:xfrm>
            <a:off x="685800" y="228600"/>
            <a:ext cx="3505200"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heckerboard(across)">
                                      <p:cBhvr>
                                        <p:cTn id="11" dur="500"/>
                                        <p:tgtEl>
                                          <p:spTgt spid="6">
                                            <p:txEl>
                                              <p:pRg st="1" end="1"/>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heckerboard(across)">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checkerboard(across)">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heckerboard(across)">
                                      <p:cBhvr>
                                        <p:cTn id="30" dur="500"/>
                                        <p:tgtEl>
                                          <p:spTgt spid="6">
                                            <p:txEl>
                                              <p:pRg st="5" end="5"/>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8130"/>
                                        </p:tgtEl>
                                        <p:attrNameLst>
                                          <p:attrName>style.visibility</p:attrName>
                                        </p:attrNameLst>
                                      </p:cBhvr>
                                      <p:to>
                                        <p:strVal val="visible"/>
                                      </p:to>
                                    </p:set>
                                    <p:animEffect transition="in" filter="dissolve">
                                      <p:cBhvr>
                                        <p:cTn id="33" dur="1000"/>
                                        <p:tgtEl>
                                          <p:spTgt spid="48130"/>
                                        </p:tgtEl>
                                      </p:cBhvr>
                                    </p:animEffect>
                                  </p:childTnLst>
                                </p:cTn>
                              </p:par>
                            </p:childTnLst>
                          </p:cTn>
                        </p:par>
                        <p:par>
                          <p:cTn id="34" fill="hold">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checkerboard(across)">
                                      <p:cBhvr>
                                        <p:cTn id="37" dur="500"/>
                                        <p:tgtEl>
                                          <p:spTgt spid="6">
                                            <p:txEl>
                                              <p:pRg st="6" end="6"/>
                                            </p:txEl>
                                          </p:spTgt>
                                        </p:tgtEl>
                                      </p:cBhvr>
                                    </p:animEffect>
                                  </p:childTnLst>
                                </p:cTn>
                              </p:par>
                            </p:childTnLst>
                          </p:cTn>
                        </p:par>
                        <p:par>
                          <p:cTn id="38" fill="hold">
                            <p:stCondLst>
                              <p:cond delay="1500"/>
                            </p:stCondLst>
                            <p:childTnLst>
                              <p:par>
                                <p:cTn id="39" presetID="5" presetClass="entr" presetSubtype="10" fill="hold" grpId="0" nodeType="after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checkerboard(across)">
                                      <p:cBhvr>
                                        <p:cTn id="4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590800" y="2971800"/>
            <a:ext cx="6477000" cy="838200"/>
          </a:xfrm>
        </p:spPr>
        <p:txBody>
          <a:bodyPr>
            <a:normAutofit/>
          </a:bodyPr>
          <a:lstStyle/>
          <a:p>
            <a:r>
              <a:rPr lang="en-US" sz="4400" dirty="0" smtClean="0">
                <a:solidFill>
                  <a:schemeClr val="tx2">
                    <a:lumMod val="75000"/>
                  </a:schemeClr>
                </a:solidFill>
              </a:rPr>
              <a:t>B. Prayers</a:t>
            </a:r>
            <a:endParaRPr lang="en-US" sz="4400" dirty="0">
              <a:solidFill>
                <a:schemeClr val="tx2">
                  <a:lumMod val="75000"/>
                </a:schemeClr>
              </a:solidFill>
            </a:endParaRPr>
          </a:p>
        </p:txBody>
      </p:sp>
      <p:sp>
        <p:nvSpPr>
          <p:cNvPr id="3" name="Content Placeholder 2"/>
          <p:cNvSpPr>
            <a:spLocks noGrp="1"/>
          </p:cNvSpPr>
          <p:nvPr>
            <p:ph sz="half" idx="1"/>
          </p:nvPr>
        </p:nvSpPr>
        <p:spPr>
          <a:xfrm>
            <a:off x="1371600" y="762000"/>
            <a:ext cx="7467600" cy="5743352"/>
          </a:xfrm>
        </p:spPr>
        <p:txBody>
          <a:bodyPr>
            <a:normAutofit fontScale="77500" lnSpcReduction="20000"/>
          </a:bodyPr>
          <a:lstStyle/>
          <a:p>
            <a:pPr algn="ctr">
              <a:buNone/>
            </a:pPr>
            <a:r>
              <a:rPr lang="en-US" dirty="0" smtClean="0">
                <a:solidFill>
                  <a:schemeClr val="accent1">
                    <a:lumMod val="75000"/>
                  </a:schemeClr>
                </a:solidFill>
              </a:rPr>
              <a:t>Christ, be with me, </a:t>
            </a:r>
          </a:p>
          <a:p>
            <a:pPr algn="ctr">
              <a:buNone/>
            </a:pPr>
            <a:r>
              <a:rPr lang="en-US" dirty="0" smtClean="0">
                <a:solidFill>
                  <a:schemeClr val="accent1">
                    <a:lumMod val="75000"/>
                  </a:schemeClr>
                </a:solidFill>
              </a:rPr>
              <a:t>Christ before me, Christ behind me, </a:t>
            </a:r>
          </a:p>
          <a:p>
            <a:pPr algn="ctr">
              <a:buNone/>
            </a:pPr>
            <a:r>
              <a:rPr lang="en-US" dirty="0" smtClean="0">
                <a:solidFill>
                  <a:schemeClr val="accent1">
                    <a:lumMod val="75000"/>
                  </a:schemeClr>
                </a:solidFill>
              </a:rPr>
              <a:t>Christ in me, </a:t>
            </a:r>
          </a:p>
          <a:p>
            <a:pPr algn="ctr">
              <a:buNone/>
            </a:pPr>
            <a:r>
              <a:rPr lang="en-US" dirty="0" smtClean="0">
                <a:solidFill>
                  <a:schemeClr val="accent1">
                    <a:lumMod val="75000"/>
                  </a:schemeClr>
                </a:solidFill>
              </a:rPr>
              <a:t>Christ beneath me, Christ above me, </a:t>
            </a:r>
          </a:p>
          <a:p>
            <a:pPr algn="ctr">
              <a:buNone/>
            </a:pPr>
            <a:r>
              <a:rPr lang="en-US" dirty="0" smtClean="0">
                <a:solidFill>
                  <a:schemeClr val="accent1">
                    <a:lumMod val="75000"/>
                  </a:schemeClr>
                </a:solidFill>
              </a:rPr>
              <a:t>Christ on my right, Christ on my left, </a:t>
            </a:r>
          </a:p>
          <a:p>
            <a:pPr algn="ctr">
              <a:buNone/>
            </a:pPr>
            <a:r>
              <a:rPr lang="en-US" dirty="0" smtClean="0">
                <a:solidFill>
                  <a:schemeClr val="accent1">
                    <a:lumMod val="75000"/>
                  </a:schemeClr>
                </a:solidFill>
              </a:rPr>
              <a:t>Christ where I lie,</a:t>
            </a:r>
          </a:p>
          <a:p>
            <a:pPr algn="ctr">
              <a:buNone/>
            </a:pPr>
            <a:r>
              <a:rPr lang="en-US" dirty="0" smtClean="0">
                <a:solidFill>
                  <a:schemeClr val="accent1">
                    <a:lumMod val="75000"/>
                  </a:schemeClr>
                </a:solidFill>
              </a:rPr>
              <a:t>Christ where I sit, </a:t>
            </a:r>
          </a:p>
          <a:p>
            <a:pPr algn="ctr">
              <a:buNone/>
            </a:pPr>
            <a:r>
              <a:rPr lang="en-US" dirty="0" smtClean="0">
                <a:solidFill>
                  <a:schemeClr val="accent1">
                    <a:lumMod val="75000"/>
                  </a:schemeClr>
                </a:solidFill>
              </a:rPr>
              <a:t>Christ where I arise, </a:t>
            </a:r>
          </a:p>
          <a:p>
            <a:pPr algn="ctr">
              <a:buNone/>
            </a:pPr>
            <a:r>
              <a:rPr lang="en-US" dirty="0" smtClean="0">
                <a:solidFill>
                  <a:schemeClr val="accent1">
                    <a:lumMod val="75000"/>
                  </a:schemeClr>
                </a:solidFill>
              </a:rPr>
              <a:t>Christ in the heart of everyone who thinks of me, </a:t>
            </a:r>
          </a:p>
          <a:p>
            <a:pPr algn="ctr">
              <a:buNone/>
            </a:pPr>
            <a:r>
              <a:rPr lang="en-US" dirty="0" smtClean="0">
                <a:solidFill>
                  <a:schemeClr val="accent1">
                    <a:lumMod val="75000"/>
                  </a:schemeClr>
                </a:solidFill>
              </a:rPr>
              <a:t>Christ in the mouth of everyone who speaks of me, </a:t>
            </a:r>
          </a:p>
          <a:p>
            <a:pPr algn="ctr">
              <a:buNone/>
            </a:pPr>
            <a:r>
              <a:rPr lang="en-US" dirty="0" smtClean="0">
                <a:solidFill>
                  <a:schemeClr val="accent1">
                    <a:lumMod val="75000"/>
                  </a:schemeClr>
                </a:solidFill>
              </a:rPr>
              <a:t>Christ in every eye that sees me, </a:t>
            </a:r>
          </a:p>
          <a:p>
            <a:pPr algn="ctr">
              <a:buNone/>
            </a:pPr>
            <a:r>
              <a:rPr lang="en-US" dirty="0" smtClean="0">
                <a:solidFill>
                  <a:schemeClr val="accent1">
                    <a:lumMod val="75000"/>
                  </a:schemeClr>
                </a:solidFill>
              </a:rPr>
              <a:t>Christ in every ear that hears me.  </a:t>
            </a:r>
          </a:p>
          <a:p>
            <a:pPr algn="ctr">
              <a:buNone/>
            </a:pPr>
            <a:r>
              <a:rPr lang="en-US" dirty="0" smtClean="0">
                <a:solidFill>
                  <a:schemeClr val="accent1">
                    <a:lumMod val="75000"/>
                  </a:schemeClr>
                </a:solidFill>
              </a:rPr>
              <a:t>Salvation is of the Lord. </a:t>
            </a:r>
          </a:p>
          <a:p>
            <a:pPr algn="ctr">
              <a:buNone/>
            </a:pPr>
            <a:r>
              <a:rPr lang="en-US" dirty="0" smtClean="0">
                <a:solidFill>
                  <a:schemeClr val="accent1">
                    <a:lumMod val="75000"/>
                  </a:schemeClr>
                </a:solidFill>
              </a:rPr>
              <a:t>Salvation is of the Lord.  </a:t>
            </a:r>
          </a:p>
          <a:p>
            <a:pPr algn="ctr">
              <a:buNone/>
            </a:pPr>
            <a:r>
              <a:rPr lang="en-US" dirty="0" smtClean="0">
                <a:solidFill>
                  <a:schemeClr val="accent1">
                    <a:lumMod val="75000"/>
                  </a:schemeClr>
                </a:solidFill>
              </a:rPr>
              <a:t>Salvation is of the Christ.  </a:t>
            </a:r>
          </a:p>
          <a:p>
            <a:pPr algn="ctr">
              <a:buNone/>
            </a:pPr>
            <a:r>
              <a:rPr lang="en-US" dirty="0" smtClean="0">
                <a:solidFill>
                  <a:schemeClr val="accent1">
                    <a:lumMod val="75000"/>
                  </a:schemeClr>
                </a:solidFill>
              </a:rPr>
              <a:t>May your salvation, Lord, be ever with us.</a:t>
            </a:r>
          </a:p>
          <a:p>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anim calcmode="lin" valueType="num">
                                      <p:cBhvr>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anim calcmode="lin" valueType="num">
                                      <p:cBhvr>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500"/>
                                        <p:tgtEl>
                                          <p:spTgt spid="3">
                                            <p:txEl>
                                              <p:pRg st="9" end="9"/>
                                            </p:txEl>
                                          </p:spTgt>
                                        </p:tgtEl>
                                      </p:cBhvr>
                                    </p:animEffect>
                                    <p:anim calcmode="lin" valueType="num">
                                      <p:cBhvr>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500"/>
                                        <p:tgtEl>
                                          <p:spTgt spid="3">
                                            <p:txEl>
                                              <p:pRg st="10" end="10"/>
                                            </p:txEl>
                                          </p:spTgt>
                                        </p:tgtEl>
                                      </p:cBhvr>
                                    </p:animEffect>
                                    <p:anim calcmode="lin" valueType="num">
                                      <p:cBhvr>
                                        <p:cTn id="6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500"/>
                                        <p:tgtEl>
                                          <p:spTgt spid="3">
                                            <p:txEl>
                                              <p:pRg st="11" end="11"/>
                                            </p:txEl>
                                          </p:spTgt>
                                        </p:tgtEl>
                                      </p:cBhvr>
                                    </p:animEffect>
                                    <p:anim calcmode="lin" valueType="num">
                                      <p:cBhvr>
                                        <p:cTn id="74"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7" presetClass="entr" presetSubtype="0" fill="hold" grpId="0"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500"/>
                                        <p:tgtEl>
                                          <p:spTgt spid="3">
                                            <p:txEl>
                                              <p:pRg st="12" end="12"/>
                                            </p:txEl>
                                          </p:spTgt>
                                        </p:tgtEl>
                                      </p:cBhvr>
                                    </p:animEffect>
                                    <p:anim calcmode="lin" valueType="num">
                                      <p:cBhvr>
                                        <p:cTn id="8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500"/>
                                        <p:tgtEl>
                                          <p:spTgt spid="3">
                                            <p:txEl>
                                              <p:pRg st="13" end="13"/>
                                            </p:txEl>
                                          </p:spTgt>
                                        </p:tgtEl>
                                      </p:cBhvr>
                                    </p:animEffect>
                                    <p:anim calcmode="lin" valueType="num">
                                      <p:cBhvr>
                                        <p:cTn id="86"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500"/>
                                        <p:tgtEl>
                                          <p:spTgt spid="3">
                                            <p:txEl>
                                              <p:pRg st="14" end="14"/>
                                            </p:txEl>
                                          </p:spTgt>
                                        </p:tgtEl>
                                      </p:cBhvr>
                                    </p:animEffect>
                                    <p:anim calcmode="lin" valueType="num">
                                      <p:cBhvr>
                                        <p:cTn id="92"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7" presetClass="entr" presetSubtype="0" fill="hold" grpId="0"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500"/>
                                        <p:tgtEl>
                                          <p:spTgt spid="3">
                                            <p:txEl>
                                              <p:pRg st="15" end="15"/>
                                            </p:txEl>
                                          </p:spTgt>
                                        </p:tgtEl>
                                      </p:cBhvr>
                                    </p:animEffect>
                                    <p:anim calcmode="lin" valueType="num">
                                      <p:cBhvr>
                                        <p:cTn id="98"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5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38200"/>
          </a:xfrm>
        </p:spPr>
        <p:txBody>
          <a:bodyPr/>
          <a:lstStyle/>
          <a:p>
            <a:r>
              <a:rPr lang="en-US" dirty="0" smtClean="0"/>
              <a:t>Ushers, #4</a:t>
            </a:r>
            <a:endParaRPr lang="en-US" dirty="0"/>
          </a:p>
        </p:txBody>
      </p:sp>
      <p:sp>
        <p:nvSpPr>
          <p:cNvPr id="3" name="Content Placeholder 2"/>
          <p:cNvSpPr>
            <a:spLocks noGrp="1"/>
          </p:cNvSpPr>
          <p:nvPr>
            <p:ph idx="1"/>
          </p:nvPr>
        </p:nvSpPr>
        <p:spPr>
          <a:xfrm>
            <a:off x="228600" y="1600200"/>
            <a:ext cx="8686800" cy="4974336"/>
          </a:xfrm>
        </p:spPr>
        <p:txBody>
          <a:bodyPr/>
          <a:lstStyle/>
          <a:p>
            <a:pPr>
              <a:buClr>
                <a:schemeClr val="tx2">
                  <a:lumMod val="75000"/>
                </a:schemeClr>
              </a:buClr>
              <a:buSzPct val="75000"/>
              <a:buFont typeface="Wingdings 2" pitchFamily="18" charset="2"/>
              <a:buChar char=""/>
            </a:pPr>
            <a:r>
              <a:rPr lang="en-US" dirty="0" smtClean="0">
                <a:solidFill>
                  <a:schemeClr val="accent1">
                    <a:lumMod val="75000"/>
                  </a:schemeClr>
                </a:solidFill>
              </a:rPr>
              <a:t>After Universal Prayer, take up collection </a:t>
            </a:r>
          </a:p>
          <a:p>
            <a:pPr>
              <a:buClr>
                <a:schemeClr val="tx2">
                  <a:lumMod val="75000"/>
                </a:schemeClr>
              </a:buClr>
              <a:buSzPct val="75000"/>
              <a:buFont typeface="Wingdings 2" pitchFamily="18" charset="2"/>
              <a:buChar char=""/>
            </a:pPr>
            <a:r>
              <a:rPr lang="en-US" dirty="0" smtClean="0">
                <a:solidFill>
                  <a:schemeClr val="bg2">
                    <a:lumMod val="25000"/>
                  </a:schemeClr>
                </a:solidFill>
              </a:rPr>
              <a:t>Guide parishioners to communion</a:t>
            </a:r>
            <a:r>
              <a:rPr lang="en-US" dirty="0" smtClean="0">
                <a:solidFill>
                  <a:schemeClr val="accent1">
                    <a:lumMod val="75000"/>
                  </a:schemeClr>
                </a:solidFill>
              </a:rPr>
              <a:t> </a:t>
            </a:r>
          </a:p>
          <a:p>
            <a:pPr>
              <a:buClr>
                <a:schemeClr val="tx2">
                  <a:lumMod val="75000"/>
                </a:schemeClr>
              </a:buClr>
              <a:buSzPct val="75000"/>
              <a:buFont typeface="Wingdings 2" pitchFamily="18" charset="2"/>
              <a:buChar char=""/>
            </a:pPr>
            <a:r>
              <a:rPr lang="en-US" dirty="0" smtClean="0">
                <a:solidFill>
                  <a:schemeClr val="accent1">
                    <a:lumMod val="75000"/>
                  </a:schemeClr>
                </a:solidFill>
              </a:rPr>
              <a:t>MAYBE say good-bye as people leave and to hand out bulletins</a:t>
            </a:r>
          </a:p>
          <a:p>
            <a:pPr lvl="1"/>
            <a:r>
              <a:rPr lang="en-US" dirty="0" smtClean="0">
                <a:solidFill>
                  <a:schemeClr val="accent3">
                    <a:lumMod val="75000"/>
                  </a:schemeClr>
                </a:solidFill>
              </a:rPr>
              <a:t>Reinforce love of God &amp; concern of community </a:t>
            </a:r>
          </a:p>
          <a:p>
            <a:pPr lvl="1"/>
            <a:r>
              <a:rPr lang="en-US" dirty="0" smtClean="0">
                <a:solidFill>
                  <a:schemeClr val="accent6">
                    <a:lumMod val="75000"/>
                  </a:schemeClr>
                </a:solidFill>
              </a:rPr>
              <a:t>A smile &amp; “Have a great week!” or “Looking forward to seeing you next Sunday!” </a:t>
            </a:r>
          </a:p>
          <a:p>
            <a:pPr>
              <a:buNone/>
            </a:pPr>
            <a:endParaRPr lang="en-US" dirty="0" smtClean="0">
              <a:solidFill>
                <a:schemeClr val="accent6">
                  <a:lumMod val="75000"/>
                </a:schemeClr>
              </a:solidFill>
            </a:endParaRPr>
          </a:p>
          <a:p>
            <a:pPr algn="ctr">
              <a:buNone/>
            </a:pP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pitchFamily="34" charset="0"/>
                <a:sym typeface="Wingdings" pitchFamily="2" charset="2"/>
              </a:rPr>
              <a:t> P</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Berlin Sans FB" pitchFamily="34" charset="0"/>
              </a:rPr>
              <a:t>ositive impression: “I belong!”</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thing-rack-clipart-0081143401702_500X500.jpg"/>
          <p:cNvPicPr>
            <a:picLocks noChangeAspect="1"/>
          </p:cNvPicPr>
          <p:nvPr/>
        </p:nvPicPr>
        <p:blipFill>
          <a:blip r:embed="rId3" cstate="print"/>
          <a:stretch>
            <a:fillRect/>
          </a:stretch>
        </p:blipFill>
        <p:spPr>
          <a:xfrm>
            <a:off x="6324600" y="381000"/>
            <a:ext cx="2819400" cy="2819400"/>
          </a:xfrm>
          <a:prstGeom prst="rect">
            <a:avLst/>
          </a:prstGeom>
        </p:spPr>
      </p:pic>
      <p:sp>
        <p:nvSpPr>
          <p:cNvPr id="2" name="Title 1"/>
          <p:cNvSpPr>
            <a:spLocks noGrp="1"/>
          </p:cNvSpPr>
          <p:nvPr>
            <p:ph type="title"/>
          </p:nvPr>
        </p:nvSpPr>
        <p:spPr>
          <a:xfrm>
            <a:off x="304800" y="533400"/>
            <a:ext cx="6858000" cy="762000"/>
          </a:xfrm>
        </p:spPr>
        <p:txBody>
          <a:bodyPr>
            <a:noAutofit/>
          </a:bodyPr>
          <a:lstStyle/>
          <a:p>
            <a:r>
              <a:rPr lang="en-US" sz="4400" dirty="0" smtClean="0"/>
              <a:t>Attire</a:t>
            </a:r>
            <a:endParaRPr lang="en-US" sz="4400" dirty="0"/>
          </a:p>
        </p:txBody>
      </p:sp>
      <p:sp>
        <p:nvSpPr>
          <p:cNvPr id="4" name="Content Placeholder 3"/>
          <p:cNvSpPr>
            <a:spLocks noGrp="1"/>
          </p:cNvSpPr>
          <p:nvPr>
            <p:ph sz="half" idx="1"/>
          </p:nvPr>
        </p:nvSpPr>
        <p:spPr>
          <a:xfrm>
            <a:off x="457200" y="1600200"/>
            <a:ext cx="8153400" cy="4905152"/>
          </a:xfrm>
        </p:spPr>
        <p:txBody>
          <a:bodyPr>
            <a:normAutofit/>
          </a:bodyPr>
          <a:lstStyle/>
          <a:p>
            <a:r>
              <a:rPr lang="en-US" dirty="0" smtClean="0"/>
              <a:t> </a:t>
            </a:r>
            <a:r>
              <a:rPr lang="en-US" dirty="0" smtClean="0">
                <a:solidFill>
                  <a:schemeClr val="accent2">
                    <a:lumMod val="75000"/>
                  </a:schemeClr>
                </a:solidFill>
              </a:rPr>
              <a:t>Clothing makes a statement.</a:t>
            </a:r>
            <a:r>
              <a:rPr lang="en-US" dirty="0" smtClean="0"/>
              <a:t> </a:t>
            </a:r>
          </a:p>
          <a:p>
            <a:pPr lvl="1"/>
            <a:r>
              <a:rPr lang="en-US" dirty="0" smtClean="0">
                <a:solidFill>
                  <a:schemeClr val="accent4">
                    <a:lumMod val="75000"/>
                  </a:schemeClr>
                </a:solidFill>
              </a:rPr>
              <a:t>Formal or informal?</a:t>
            </a:r>
          </a:p>
          <a:p>
            <a:pPr lvl="1"/>
            <a:r>
              <a:rPr lang="en-US" dirty="0" smtClean="0">
                <a:solidFill>
                  <a:schemeClr val="accent1">
                    <a:lumMod val="75000"/>
                  </a:schemeClr>
                </a:solidFill>
              </a:rPr>
              <a:t>Uniform or individual?</a:t>
            </a:r>
          </a:p>
          <a:p>
            <a:r>
              <a:rPr lang="en-US" dirty="0" smtClean="0">
                <a:solidFill>
                  <a:schemeClr val="accent3">
                    <a:lumMod val="75000"/>
                  </a:schemeClr>
                </a:solidFill>
              </a:rPr>
              <a:t>Clean, without rips and modest </a:t>
            </a:r>
            <a:r>
              <a:rPr lang="en-US" dirty="0" smtClean="0">
                <a:solidFill>
                  <a:schemeClr val="accent3">
                    <a:lumMod val="75000"/>
                  </a:schemeClr>
                </a:solidFill>
                <a:sym typeface="Wingdings" pitchFamily="2" charset="2"/>
              </a:rPr>
              <a:t></a:t>
            </a:r>
            <a:r>
              <a:rPr lang="en-US" dirty="0" smtClean="0">
                <a:solidFill>
                  <a:schemeClr val="accent3">
                    <a:lumMod val="75000"/>
                  </a:schemeClr>
                </a:solidFill>
              </a:rPr>
              <a:t> no one is offended </a:t>
            </a:r>
          </a:p>
          <a:p>
            <a:r>
              <a:rPr lang="en-US" dirty="0" smtClean="0">
                <a:solidFill>
                  <a:schemeClr val="accent6">
                    <a:lumMod val="75000"/>
                  </a:schemeClr>
                </a:solidFill>
              </a:rPr>
              <a:t>Making 1st impression for parish</a:t>
            </a:r>
          </a:p>
          <a:p>
            <a:endParaRPr lang="en-US" dirty="0" smtClean="0"/>
          </a:p>
          <a:p>
            <a:pPr algn="ctr">
              <a:buNone/>
            </a:pPr>
            <a:r>
              <a:rPr lang="en-US" dirty="0" smtClean="0">
                <a:solidFill>
                  <a:schemeClr val="bg2">
                    <a:lumMod val="25000"/>
                  </a:schemeClr>
                </a:solidFill>
                <a:latin typeface="Berlin Sans FB" pitchFamily="34" charset="0"/>
              </a:rPr>
              <a:t>Ask pastoral staff what message they would like you to send.</a:t>
            </a:r>
          </a:p>
          <a:p>
            <a:endParaRPr lang="en-US" dirty="0"/>
          </a:p>
        </p:txBody>
      </p:sp>
      <p:cxnSp>
        <p:nvCxnSpPr>
          <p:cNvPr id="9" name="Straight Connector 8"/>
          <p:cNvCxnSpPr/>
          <p:nvPr/>
        </p:nvCxnSpPr>
        <p:spPr>
          <a:xfrm>
            <a:off x="457200" y="4953000"/>
            <a:ext cx="815340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1000"/>
                                        <p:tgtEl>
                                          <p:spTgt spid="6"/>
                                        </p:tgtEl>
                                      </p:cBhvr>
                                    </p:animEffect>
                                  </p:childTnLst>
                                </p:cTn>
                              </p:par>
                            </p:childTnLst>
                          </p:cTn>
                        </p:par>
                        <p:par>
                          <p:cTn id="11" fill="hold">
                            <p:stCondLst>
                              <p:cond delay="1000"/>
                            </p:stCondLst>
                            <p:childTnLst>
                              <p:par>
                                <p:cTn id="12" presetID="16" presetClass="entr" presetSubtype="26"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barn(inHorizontal)">
                                      <p:cBhvr>
                                        <p:cTn id="14" dur="500"/>
                                        <p:tgtEl>
                                          <p:spTgt spid="4">
                                            <p:txEl>
                                              <p:pRg st="1" end="1"/>
                                            </p:txEl>
                                          </p:spTgt>
                                        </p:tgtEl>
                                      </p:cBhvr>
                                    </p:animEffect>
                                  </p:childTnLst>
                                </p:cTn>
                              </p:par>
                            </p:childTnLst>
                          </p:cTn>
                        </p:par>
                        <p:par>
                          <p:cTn id="15" fill="hold">
                            <p:stCondLst>
                              <p:cond delay="1500"/>
                            </p:stCondLst>
                            <p:childTnLst>
                              <p:par>
                                <p:cTn id="16" presetID="16" presetClass="entr" presetSubtype="26"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barn(inHorizontal)">
                                      <p:cBhvr>
                                        <p:cTn id="18" dur="500"/>
                                        <p:tgtEl>
                                          <p:spTgt spid="4">
                                            <p:txEl>
                                              <p:pRg st="2" end="2"/>
                                            </p:txEl>
                                          </p:spTgt>
                                        </p:tgtEl>
                                      </p:cBhvr>
                                    </p:animEffect>
                                  </p:childTnLst>
                                </p:cTn>
                              </p:par>
                            </p:childTnLst>
                          </p:cTn>
                        </p:par>
                        <p:par>
                          <p:cTn id="19" fill="hold">
                            <p:stCondLst>
                              <p:cond delay="2000"/>
                            </p:stCondLst>
                            <p:childTnLst>
                              <p:par>
                                <p:cTn id="20" presetID="16" presetClass="entr" presetSubtype="26"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Horizontal)">
                                      <p:cBhvr>
                                        <p:cTn id="22" dur="500"/>
                                        <p:tgtEl>
                                          <p:spTgt spid="4">
                                            <p:txEl>
                                              <p:pRg st="3" end="3"/>
                                            </p:txEl>
                                          </p:spTgt>
                                        </p:tgtEl>
                                      </p:cBhvr>
                                    </p:animEffect>
                                  </p:childTnLst>
                                </p:cTn>
                              </p:par>
                            </p:childTnLst>
                          </p:cTn>
                        </p:par>
                        <p:par>
                          <p:cTn id="23" fill="hold">
                            <p:stCondLst>
                              <p:cond delay="2500"/>
                            </p:stCondLst>
                            <p:childTnLst>
                              <p:par>
                                <p:cTn id="24" presetID="16" presetClass="entr" presetSubtype="26"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arn(inHorizontal)">
                                      <p:cBhvr>
                                        <p:cTn id="26" dur="500"/>
                                        <p:tgtEl>
                                          <p:spTgt spid="4">
                                            <p:txEl>
                                              <p:pRg st="4" end="4"/>
                                            </p:txEl>
                                          </p:spTgt>
                                        </p:tgtEl>
                                      </p:cBhvr>
                                    </p:animEffect>
                                  </p:childTnLst>
                                </p:cTn>
                              </p:par>
                            </p:childTnLst>
                          </p:cTn>
                        </p:par>
                        <p:par>
                          <p:cTn id="27" fill="hold">
                            <p:stCondLst>
                              <p:cond delay="3000"/>
                            </p:stCondLst>
                            <p:childTnLst>
                              <p:par>
                                <p:cTn id="28" presetID="16" presetClass="entr" presetSubtype="26"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barn(inHorizontal)">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609600"/>
            <a:ext cx="8229600" cy="1066800"/>
          </a:xfrm>
        </p:spPr>
        <p:txBody>
          <a:bodyPr>
            <a:normAutofit/>
          </a:bodyPr>
          <a:lstStyle/>
          <a:p>
            <a:r>
              <a:rPr lang="en-US" dirty="0" smtClean="0"/>
              <a:t>Troubleshoot Emergencies</a:t>
            </a:r>
            <a:endParaRPr lang="en-US" dirty="0"/>
          </a:p>
        </p:txBody>
      </p:sp>
      <p:sp>
        <p:nvSpPr>
          <p:cNvPr id="6" name="Content Placeholder 5"/>
          <p:cNvSpPr>
            <a:spLocks noGrp="1"/>
          </p:cNvSpPr>
          <p:nvPr>
            <p:ph idx="1"/>
          </p:nvPr>
        </p:nvSpPr>
        <p:spPr>
          <a:xfrm>
            <a:off x="457200" y="1752600"/>
            <a:ext cx="8229600" cy="4821936"/>
          </a:xfrm>
        </p:spPr>
        <p:txBody>
          <a:bodyPr>
            <a:normAutofit/>
          </a:bodyPr>
          <a:lstStyle/>
          <a:p>
            <a:pPr lvl="0"/>
            <a:r>
              <a:rPr lang="en-US" sz="3100" dirty="0" smtClean="0">
                <a:solidFill>
                  <a:schemeClr val="accent6">
                    <a:lumMod val="75000"/>
                  </a:schemeClr>
                </a:solidFill>
              </a:rPr>
              <a:t>Know the parish </a:t>
            </a:r>
            <a:r>
              <a:rPr lang="en-US" sz="3100" dirty="0" smtClean="0">
                <a:solidFill>
                  <a:schemeClr val="tx1">
                    <a:lumMod val="25000"/>
                  </a:schemeClr>
                </a:solidFill>
              </a:rPr>
              <a:t>plan for emergencies, including weather.</a:t>
            </a:r>
          </a:p>
          <a:p>
            <a:pPr lvl="0"/>
            <a:r>
              <a:rPr lang="en-US" sz="3100" dirty="0" smtClean="0">
                <a:solidFill>
                  <a:schemeClr val="accent3">
                    <a:lumMod val="75000"/>
                  </a:schemeClr>
                </a:solidFill>
              </a:rPr>
              <a:t>Know how to reunite children in religious ed. w/ families.</a:t>
            </a:r>
          </a:p>
          <a:p>
            <a:pPr lvl="0"/>
            <a:r>
              <a:rPr lang="en-US" sz="3100" dirty="0" smtClean="0">
                <a:solidFill>
                  <a:schemeClr val="tx1">
                    <a:lumMod val="25000"/>
                  </a:schemeClr>
                </a:solidFill>
              </a:rPr>
              <a:t>Emergency exits, fire extinguishers, defibrillators &amp; first aid kits? </a:t>
            </a:r>
          </a:p>
          <a:p>
            <a:pPr lvl="0"/>
            <a:r>
              <a:rPr lang="en-US" sz="3100" dirty="0" smtClean="0">
                <a:solidFill>
                  <a:schemeClr val="accent3">
                    <a:lumMod val="75000"/>
                  </a:schemeClr>
                </a:solidFill>
              </a:rPr>
              <a:t>Take a first aid course.</a:t>
            </a:r>
          </a:p>
          <a:p>
            <a:pPr lvl="0"/>
            <a:r>
              <a:rPr lang="en-US" sz="3100" dirty="0" smtClean="0">
                <a:solidFill>
                  <a:schemeClr val="tx1">
                    <a:lumMod val="25000"/>
                  </a:schemeClr>
                </a:solidFill>
              </a:rPr>
              <a:t>Parish plan to deal with violence  </a:t>
            </a:r>
          </a:p>
          <a:p>
            <a:pPr lvl="0"/>
            <a:r>
              <a:rPr lang="en-US" sz="3100" dirty="0" smtClean="0">
                <a:solidFill>
                  <a:schemeClr val="accent3">
                    <a:lumMod val="75000"/>
                  </a:schemeClr>
                </a:solidFill>
              </a:rPr>
              <a:t>Silenced cell phone </a:t>
            </a:r>
            <a:r>
              <a:rPr lang="en-US" sz="3100" dirty="0" smtClean="0">
                <a:solidFill>
                  <a:schemeClr val="accent3">
                    <a:lumMod val="75000"/>
                  </a:schemeClr>
                </a:solidFill>
                <a:sym typeface="Wingdings" pitchFamily="2" charset="2"/>
              </a:rPr>
              <a:t></a:t>
            </a:r>
            <a:r>
              <a:rPr lang="en-US" sz="3100" dirty="0" smtClean="0">
                <a:solidFill>
                  <a:schemeClr val="accent3">
                    <a:lumMod val="75000"/>
                  </a:schemeClr>
                </a:solidFill>
              </a:rPr>
              <a:t>911</a:t>
            </a:r>
          </a:p>
          <a:p>
            <a:endParaRPr lang="en-US" dirty="0"/>
          </a:p>
        </p:txBody>
      </p:sp>
      <p:sp>
        <p:nvSpPr>
          <p:cNvPr id="8" name="Rectangular Callout 7"/>
          <p:cNvSpPr/>
          <p:nvPr/>
        </p:nvSpPr>
        <p:spPr>
          <a:xfrm>
            <a:off x="6781800" y="4724400"/>
            <a:ext cx="1981200" cy="1752600"/>
          </a:xfrm>
          <a:prstGeom prst="wedgeRectCallout">
            <a:avLst>
              <a:gd name="adj1" fmla="val -107930"/>
              <a:gd name="adj2" fmla="val 4903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781800" y="4876800"/>
            <a:ext cx="1981200" cy="1384995"/>
          </a:xfrm>
          <a:prstGeom prst="rect">
            <a:avLst/>
          </a:prstGeom>
          <a:noFill/>
        </p:spPr>
        <p:txBody>
          <a:bodyPr wrap="square" rtlCol="0">
            <a:spAutoFit/>
          </a:bodyPr>
          <a:lstStyle/>
          <a:p>
            <a:pPr algn="ctr"/>
            <a:r>
              <a:rPr lang="en-US" sz="2800" dirty="0" smtClean="0">
                <a:solidFill>
                  <a:schemeClr val="accent3"/>
                </a:solidFill>
                <a:latin typeface="Berlin Sans FB" pitchFamily="34" charset="0"/>
              </a:rPr>
              <a:t>Your ambulance is too loud!</a:t>
            </a:r>
            <a:endParaRPr lang="en-US" sz="2800" dirty="0">
              <a:solidFill>
                <a:schemeClr val="accent3"/>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93" decel="100000"/>
                                        <p:tgtEl>
                                          <p:spTgt spid="9"/>
                                        </p:tgtEl>
                                      </p:cBhvr>
                                    </p:animEffect>
                                    <p:animScale>
                                      <p:cBhvr>
                                        <p:cTn id="8" dur="193" decel="100000"/>
                                        <p:tgtEl>
                                          <p:spTgt spid="9"/>
                                        </p:tgtEl>
                                      </p:cBhvr>
                                      <p:from x="10000" y="10000"/>
                                      <p:to x="200000" y="450000"/>
                                    </p:animScale>
                                    <p:animScale>
                                      <p:cBhvr>
                                        <p:cTn id="9" dur="308" accel="100000" fill="hold">
                                          <p:stCondLst>
                                            <p:cond delay="193"/>
                                          </p:stCondLst>
                                        </p:cTn>
                                        <p:tgtEl>
                                          <p:spTgt spid="9"/>
                                        </p:tgtEl>
                                      </p:cBhvr>
                                      <p:from x="200000" y="450000"/>
                                      <p:to x="100000" y="100000"/>
                                    </p:animScale>
                                    <p:set>
                                      <p:cBhvr>
                                        <p:cTn id="10" dur="193" fill="hold"/>
                                        <p:tgtEl>
                                          <p:spTgt spid="9"/>
                                        </p:tgtEl>
                                        <p:attrNameLst>
                                          <p:attrName>ppt_x</p:attrName>
                                        </p:attrNameLst>
                                      </p:cBhvr>
                                      <p:to>
                                        <p:strVal val="(0.5)"/>
                                      </p:to>
                                    </p:set>
                                    <p:anim from="(0.5)" to="(#ppt_x)" calcmode="lin" valueType="num">
                                      <p:cBhvr>
                                        <p:cTn id="11" dur="308" accel="100000" fill="hold">
                                          <p:stCondLst>
                                            <p:cond delay="193"/>
                                          </p:stCondLst>
                                        </p:cTn>
                                        <p:tgtEl>
                                          <p:spTgt spid="9"/>
                                        </p:tgtEl>
                                        <p:attrNameLst>
                                          <p:attrName>ppt_x</p:attrName>
                                        </p:attrNameLst>
                                      </p:cBhvr>
                                    </p:anim>
                                    <p:set>
                                      <p:cBhvr>
                                        <p:cTn id="12" dur="193" fill="hold"/>
                                        <p:tgtEl>
                                          <p:spTgt spid="9"/>
                                        </p:tgtEl>
                                        <p:attrNameLst>
                                          <p:attrName>ppt_y</p:attrName>
                                        </p:attrNameLst>
                                      </p:cBhvr>
                                      <p:to>
                                        <p:strVal val="(#ppt_y+0.4)"/>
                                      </p:to>
                                    </p:set>
                                    <p:anim from="(#ppt_y+0.4)" to="(#ppt_y)" calcmode="lin" valueType="num">
                                      <p:cBhvr>
                                        <p:cTn id="13" dur="308" accel="100000" fill="hold">
                                          <p:stCondLst>
                                            <p:cond delay="193"/>
                                          </p:stCondLst>
                                        </p:cTn>
                                        <p:tgtEl>
                                          <p:spTgt spid="9"/>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93" decel="100000"/>
                                        <p:tgtEl>
                                          <p:spTgt spid="8"/>
                                        </p:tgtEl>
                                      </p:cBhvr>
                                    </p:animEffect>
                                    <p:animScale>
                                      <p:cBhvr>
                                        <p:cTn id="17" dur="193" decel="100000"/>
                                        <p:tgtEl>
                                          <p:spTgt spid="8"/>
                                        </p:tgtEl>
                                      </p:cBhvr>
                                      <p:from x="10000" y="10000"/>
                                      <p:to x="200000" y="450000"/>
                                    </p:animScale>
                                    <p:animScale>
                                      <p:cBhvr>
                                        <p:cTn id="18" dur="308" accel="100000" fill="hold">
                                          <p:stCondLst>
                                            <p:cond delay="193"/>
                                          </p:stCondLst>
                                        </p:cTn>
                                        <p:tgtEl>
                                          <p:spTgt spid="8"/>
                                        </p:tgtEl>
                                      </p:cBhvr>
                                      <p:from x="200000" y="450000"/>
                                      <p:to x="100000" y="100000"/>
                                    </p:animScale>
                                    <p:set>
                                      <p:cBhvr>
                                        <p:cTn id="19" dur="193" fill="hold"/>
                                        <p:tgtEl>
                                          <p:spTgt spid="8"/>
                                        </p:tgtEl>
                                        <p:attrNameLst>
                                          <p:attrName>ppt_x</p:attrName>
                                        </p:attrNameLst>
                                      </p:cBhvr>
                                      <p:to>
                                        <p:strVal val="(0.5)"/>
                                      </p:to>
                                    </p:set>
                                    <p:anim from="(0.5)" to="(#ppt_x)" calcmode="lin" valueType="num">
                                      <p:cBhvr>
                                        <p:cTn id="20" dur="308" accel="100000" fill="hold">
                                          <p:stCondLst>
                                            <p:cond delay="193"/>
                                          </p:stCondLst>
                                        </p:cTn>
                                        <p:tgtEl>
                                          <p:spTgt spid="8"/>
                                        </p:tgtEl>
                                        <p:attrNameLst>
                                          <p:attrName>ppt_x</p:attrName>
                                        </p:attrNameLst>
                                      </p:cBhvr>
                                    </p:anim>
                                    <p:set>
                                      <p:cBhvr>
                                        <p:cTn id="21" dur="193" fill="hold"/>
                                        <p:tgtEl>
                                          <p:spTgt spid="8"/>
                                        </p:tgtEl>
                                        <p:attrNameLst>
                                          <p:attrName>ppt_y</p:attrName>
                                        </p:attrNameLst>
                                      </p:cBhvr>
                                      <p:to>
                                        <p:strVal val="(#ppt_y+0.4)"/>
                                      </p:to>
                                    </p:set>
                                    <p:anim from="(#ppt_y+0.4)" to="(#ppt_y)" calcmode="lin" valueType="num">
                                      <p:cBhvr>
                                        <p:cTn id="22" dur="308" accel="100000" fill="hold">
                                          <p:stCondLst>
                                            <p:cond delay="193"/>
                                          </p:stCondLst>
                                        </p:cTn>
                                        <p:tgtEl>
                                          <p:spTgt spid="8"/>
                                        </p:tgtEl>
                                        <p:attrNameLst>
                                          <p:attrName>ppt_y</p:attrName>
                                        </p:attrNameLst>
                                      </p:cBhvr>
                                    </p:anim>
                                  </p:childTnLst>
                                </p:cTn>
                              </p:par>
                            </p:childTnLst>
                          </p:cTn>
                        </p:par>
                        <p:par>
                          <p:cTn id="23" fill="hold">
                            <p:stCondLst>
                              <p:cond delay="501"/>
                            </p:stCondLst>
                            <p:childTnLst>
                              <p:par>
                                <p:cTn id="24" presetID="23" presetClass="entr" presetSubtype="16"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28" fill="hold">
                            <p:stCondLst>
                              <p:cond delay="1501"/>
                            </p:stCondLst>
                            <p:childTnLst>
                              <p:par>
                                <p:cTn id="29" presetID="23" presetClass="entr" presetSubtype="272"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p:cTn id="31" dur="1000" fill="hold"/>
                                        <p:tgtEl>
                                          <p:spTgt spid="6">
                                            <p:txEl>
                                              <p:pRg st="1" end="1"/>
                                            </p:txEl>
                                          </p:spTgt>
                                        </p:tgtEl>
                                        <p:attrNameLst>
                                          <p:attrName>ppt_w</p:attrName>
                                        </p:attrNameLst>
                                      </p:cBhvr>
                                      <p:tavLst>
                                        <p:tav tm="0">
                                          <p:val>
                                            <p:strVal val="2/3*#ppt_w"/>
                                          </p:val>
                                        </p:tav>
                                        <p:tav tm="100000">
                                          <p:val>
                                            <p:strVal val="#ppt_w"/>
                                          </p:val>
                                        </p:tav>
                                      </p:tavLst>
                                    </p:anim>
                                    <p:anim calcmode="lin" valueType="num">
                                      <p:cBhvr>
                                        <p:cTn id="32" dur="1000" fill="hold"/>
                                        <p:tgtEl>
                                          <p:spTgt spid="6">
                                            <p:txEl>
                                              <p:pRg st="1" end="1"/>
                                            </p:txEl>
                                          </p:spTgt>
                                        </p:tgtEl>
                                        <p:attrNameLst>
                                          <p:attrName>ppt_h</p:attrName>
                                        </p:attrNameLst>
                                      </p:cBhvr>
                                      <p:tavLst>
                                        <p:tav tm="0">
                                          <p:val>
                                            <p:strVal val="2/3*#ppt_h"/>
                                          </p:val>
                                        </p:tav>
                                        <p:tav tm="100000">
                                          <p:val>
                                            <p:strVal val="#ppt_h"/>
                                          </p:val>
                                        </p:tav>
                                      </p:tavLst>
                                    </p:anim>
                                  </p:childTnLst>
                                </p:cTn>
                              </p:par>
                            </p:childTnLst>
                          </p:cTn>
                        </p:par>
                        <p:par>
                          <p:cTn id="33" fill="hold">
                            <p:stCondLst>
                              <p:cond delay="2501"/>
                            </p:stCondLst>
                            <p:childTnLst>
                              <p:par>
                                <p:cTn id="34" presetID="23" presetClass="entr" presetSubtype="32"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1000" fill="hold"/>
                                        <p:tgtEl>
                                          <p:spTgt spid="6">
                                            <p:txEl>
                                              <p:pRg st="2" end="2"/>
                                            </p:txEl>
                                          </p:spTgt>
                                        </p:tgtEl>
                                        <p:attrNameLst>
                                          <p:attrName>ppt_w</p:attrName>
                                        </p:attrNameLst>
                                      </p:cBhvr>
                                      <p:tavLst>
                                        <p:tav tm="0">
                                          <p:val>
                                            <p:strVal val="4*#ppt_w"/>
                                          </p:val>
                                        </p:tav>
                                        <p:tav tm="100000">
                                          <p:val>
                                            <p:strVal val="#ppt_w"/>
                                          </p:val>
                                        </p:tav>
                                      </p:tavLst>
                                    </p:anim>
                                    <p:anim calcmode="lin" valueType="num">
                                      <p:cBhvr>
                                        <p:cTn id="37" dur="1000" fill="hold"/>
                                        <p:tgtEl>
                                          <p:spTgt spid="6">
                                            <p:txEl>
                                              <p:pRg st="2" end="2"/>
                                            </p:txEl>
                                          </p:spTgt>
                                        </p:tgtEl>
                                        <p:attrNameLst>
                                          <p:attrName>ppt_h</p:attrName>
                                        </p:attrNameLst>
                                      </p:cBhvr>
                                      <p:tavLst>
                                        <p:tav tm="0">
                                          <p:val>
                                            <p:strVal val="4*#ppt_h"/>
                                          </p:val>
                                        </p:tav>
                                        <p:tav tm="100000">
                                          <p:val>
                                            <p:strVal val="#ppt_h"/>
                                          </p:val>
                                        </p:tav>
                                      </p:tavLst>
                                    </p:anim>
                                  </p:childTnLst>
                                </p:cTn>
                              </p:par>
                            </p:childTnLst>
                          </p:cTn>
                        </p:par>
                        <p:par>
                          <p:cTn id="38" fill="hold">
                            <p:stCondLst>
                              <p:cond delay="3501"/>
                            </p:stCondLst>
                            <p:childTnLst>
                              <p:par>
                                <p:cTn id="39" presetID="23" presetClass="entr" presetSubtype="36" fill="hold" grpId="0" nodeType="after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 calcmode="lin" valueType="num">
                                      <p:cBhvr>
                                        <p:cTn id="41" dur="1000" fill="hold"/>
                                        <p:tgtEl>
                                          <p:spTgt spid="6">
                                            <p:txEl>
                                              <p:pRg st="3" end="3"/>
                                            </p:txEl>
                                          </p:spTgt>
                                        </p:tgtEl>
                                        <p:attrNameLst>
                                          <p:attrName>ppt_w</p:attrName>
                                        </p:attrNameLst>
                                      </p:cBhvr>
                                      <p:tavLst>
                                        <p:tav tm="0">
                                          <p:val>
                                            <p:strVal val="(6*min(max(#ppt_w*#ppt_h,.3),1)-7.4)/-.7*#ppt_w"/>
                                          </p:val>
                                        </p:tav>
                                        <p:tav tm="100000">
                                          <p:val>
                                            <p:strVal val="#ppt_w"/>
                                          </p:val>
                                        </p:tav>
                                      </p:tavLst>
                                    </p:anim>
                                    <p:anim calcmode="lin" valueType="num">
                                      <p:cBhvr>
                                        <p:cTn id="42" dur="1000" fill="hold"/>
                                        <p:tgtEl>
                                          <p:spTgt spid="6">
                                            <p:txEl>
                                              <p:pRg st="3" end="3"/>
                                            </p:txEl>
                                          </p:spTgt>
                                        </p:tgtEl>
                                        <p:attrNameLst>
                                          <p:attrName>ppt_h</p:attrName>
                                        </p:attrNameLst>
                                      </p:cBhvr>
                                      <p:tavLst>
                                        <p:tav tm="0">
                                          <p:val>
                                            <p:strVal val="(6*min(max(#ppt_w*#ppt_h,.3),1)-7.4)/-.7*#ppt_h"/>
                                          </p:val>
                                        </p:tav>
                                        <p:tav tm="100000">
                                          <p:val>
                                            <p:strVal val="#ppt_h"/>
                                          </p:val>
                                        </p:tav>
                                      </p:tavLst>
                                    </p:anim>
                                    <p:anim calcmode="lin" valueType="num">
                                      <p:cBhvr>
                                        <p:cTn id="43" dur="1000" fill="hold"/>
                                        <p:tgtEl>
                                          <p:spTgt spid="6">
                                            <p:txEl>
                                              <p:pRg st="3" end="3"/>
                                            </p:txEl>
                                          </p:spTgt>
                                        </p:tgtEl>
                                        <p:attrNameLst>
                                          <p:attrName>ppt_x</p:attrName>
                                        </p:attrNameLst>
                                      </p:cBhvr>
                                      <p:tavLst>
                                        <p:tav tm="0">
                                          <p:val>
                                            <p:fltVal val="0.5"/>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4501"/>
                            </p:stCondLst>
                            <p:childTnLst>
                              <p:par>
                                <p:cTn id="46" presetID="23" presetClass="entr" presetSubtype="288" fill="hold" grpId="0" nodeType="after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 calcmode="lin" valueType="num">
                                      <p:cBhvr>
                                        <p:cTn id="48" dur="1000" fill="hold"/>
                                        <p:tgtEl>
                                          <p:spTgt spid="6">
                                            <p:txEl>
                                              <p:pRg st="4" end="4"/>
                                            </p:txEl>
                                          </p:spTgt>
                                        </p:tgtEl>
                                        <p:attrNameLst>
                                          <p:attrName>ppt_w</p:attrName>
                                        </p:attrNameLst>
                                      </p:cBhvr>
                                      <p:tavLst>
                                        <p:tav tm="0">
                                          <p:val>
                                            <p:strVal val="4/3*#ppt_w"/>
                                          </p:val>
                                        </p:tav>
                                        <p:tav tm="100000">
                                          <p:val>
                                            <p:strVal val="#ppt_w"/>
                                          </p:val>
                                        </p:tav>
                                      </p:tavLst>
                                    </p:anim>
                                    <p:anim calcmode="lin" valueType="num">
                                      <p:cBhvr>
                                        <p:cTn id="49" dur="1000" fill="hold"/>
                                        <p:tgtEl>
                                          <p:spTgt spid="6">
                                            <p:txEl>
                                              <p:pRg st="4" end="4"/>
                                            </p:txEl>
                                          </p:spTgt>
                                        </p:tgtEl>
                                        <p:attrNameLst>
                                          <p:attrName>ppt_h</p:attrName>
                                        </p:attrNameLst>
                                      </p:cBhvr>
                                      <p:tavLst>
                                        <p:tav tm="0">
                                          <p:val>
                                            <p:strVal val="4/3*#ppt_h"/>
                                          </p:val>
                                        </p:tav>
                                        <p:tav tm="100000">
                                          <p:val>
                                            <p:strVal val="#ppt_h"/>
                                          </p:val>
                                        </p:tav>
                                      </p:tavLst>
                                    </p:anim>
                                  </p:childTnLst>
                                </p:cTn>
                              </p:par>
                            </p:childTnLst>
                          </p:cTn>
                        </p:par>
                        <p:par>
                          <p:cTn id="50" fill="hold">
                            <p:stCondLst>
                              <p:cond delay="5501"/>
                            </p:stCondLst>
                            <p:childTnLst>
                              <p:par>
                                <p:cTn id="51" presetID="23" presetClass="entr" presetSubtype="16" fill="hold" grpId="0" nodeType="after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p:cTn id="5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066800"/>
            <a:ext cx="8229600" cy="762000"/>
          </a:xfrm>
        </p:spPr>
        <p:txBody>
          <a:bodyPr/>
          <a:lstStyle/>
          <a:p>
            <a:r>
              <a:rPr lang="en-US" dirty="0" smtClean="0"/>
              <a:t>Troubleshoot Disruptions</a:t>
            </a:r>
            <a:endParaRPr lang="en-US" dirty="0"/>
          </a:p>
        </p:txBody>
      </p:sp>
      <p:sp>
        <p:nvSpPr>
          <p:cNvPr id="6" name="Content Placeholder 5"/>
          <p:cNvSpPr>
            <a:spLocks noGrp="1"/>
          </p:cNvSpPr>
          <p:nvPr>
            <p:ph idx="1"/>
          </p:nvPr>
        </p:nvSpPr>
        <p:spPr>
          <a:xfrm>
            <a:off x="457200" y="2133600"/>
            <a:ext cx="8229600" cy="4440936"/>
          </a:xfrm>
        </p:spPr>
        <p:txBody>
          <a:bodyPr>
            <a:normAutofit fontScale="92500"/>
          </a:bodyPr>
          <a:lstStyle/>
          <a:p>
            <a:pPr lvl="0"/>
            <a:r>
              <a:rPr lang="en-US" dirty="0" smtClean="0">
                <a:solidFill>
                  <a:schemeClr val="accent4">
                    <a:lumMod val="75000"/>
                  </a:schemeClr>
                </a:solidFill>
              </a:rPr>
              <a:t>Be compassionate: bring Christ to situation and people </a:t>
            </a:r>
          </a:p>
          <a:p>
            <a:pPr lvl="0"/>
            <a:r>
              <a:rPr lang="en-US" dirty="0" smtClean="0">
                <a:solidFill>
                  <a:schemeClr val="accent5">
                    <a:lumMod val="60000"/>
                    <a:lumOff val="40000"/>
                  </a:schemeClr>
                </a:solidFill>
              </a:rPr>
              <a:t>Children = part of the Body and to be welcomed.  If adult brings noisy child to back of church: </a:t>
            </a:r>
          </a:p>
          <a:p>
            <a:pPr lvl="1"/>
            <a:r>
              <a:rPr lang="en-US" sz="2800" dirty="0" smtClean="0">
                <a:solidFill>
                  <a:schemeClr val="accent2">
                    <a:lumMod val="75000"/>
                  </a:schemeClr>
                </a:solidFill>
              </a:rPr>
              <a:t>kind word</a:t>
            </a:r>
          </a:p>
          <a:p>
            <a:pPr lvl="1"/>
            <a:r>
              <a:rPr lang="en-US" sz="2800" dirty="0" smtClean="0">
                <a:solidFill>
                  <a:schemeClr val="accent1">
                    <a:lumMod val="75000"/>
                  </a:schemeClr>
                </a:solidFill>
              </a:rPr>
              <a:t>offer of help</a:t>
            </a:r>
          </a:p>
          <a:p>
            <a:pPr lvl="1"/>
            <a:r>
              <a:rPr lang="en-US" sz="2800" dirty="0" smtClean="0">
                <a:solidFill>
                  <a:schemeClr val="bg2">
                    <a:lumMod val="25000"/>
                  </a:schemeClr>
                </a:solidFill>
              </a:rPr>
              <a:t>directions to cry room or nearby space, if needed </a:t>
            </a:r>
          </a:p>
          <a:p>
            <a:pPr lvl="0"/>
            <a:r>
              <a:rPr lang="en-US" dirty="0" smtClean="0">
                <a:solidFill>
                  <a:schemeClr val="accent4">
                    <a:lumMod val="75000"/>
                  </a:schemeClr>
                </a:solidFill>
              </a:rPr>
              <a:t>Adult: gently, firmly lead to place where you can talk  </a:t>
            </a:r>
          </a:p>
          <a:p>
            <a:pPr lvl="1"/>
            <a:r>
              <a:rPr lang="en-US" sz="2800" dirty="0" smtClean="0">
                <a:solidFill>
                  <a:schemeClr val="accent2">
                    <a:lumMod val="75000"/>
                  </a:schemeClr>
                </a:solidFill>
              </a:rPr>
              <a:t>Need another minister for safety</a:t>
            </a:r>
          </a:p>
        </p:txBody>
      </p:sp>
      <p:pic>
        <p:nvPicPr>
          <p:cNvPr id="154626" name="Picture 2" descr="Image result for disruption"/>
          <p:cNvPicPr>
            <a:picLocks noChangeAspect="1" noChangeArrowheads="1"/>
          </p:cNvPicPr>
          <p:nvPr/>
        </p:nvPicPr>
        <p:blipFill>
          <a:blip r:embed="rId3" cstate="print"/>
          <a:srcRect/>
          <a:stretch>
            <a:fillRect/>
          </a:stretch>
        </p:blipFill>
        <p:spPr bwMode="auto">
          <a:xfrm>
            <a:off x="6172200" y="228600"/>
            <a:ext cx="2667000" cy="19644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fade">
                                      <p:cBhvr>
                                        <p:cTn id="7" dur="385" decel="100000"/>
                                        <p:tgtEl>
                                          <p:spTgt spid="154626"/>
                                        </p:tgtEl>
                                      </p:cBhvr>
                                    </p:animEffect>
                                    <p:animScale>
                                      <p:cBhvr>
                                        <p:cTn id="8" dur="385" decel="100000"/>
                                        <p:tgtEl>
                                          <p:spTgt spid="154626"/>
                                        </p:tgtEl>
                                      </p:cBhvr>
                                      <p:from x="10000" y="10000"/>
                                      <p:to x="200000" y="450000"/>
                                    </p:animScale>
                                    <p:animScale>
                                      <p:cBhvr>
                                        <p:cTn id="9" dur="615" accel="100000" fill="hold">
                                          <p:stCondLst>
                                            <p:cond delay="385"/>
                                          </p:stCondLst>
                                        </p:cTn>
                                        <p:tgtEl>
                                          <p:spTgt spid="154626"/>
                                        </p:tgtEl>
                                      </p:cBhvr>
                                      <p:from x="200000" y="450000"/>
                                      <p:to x="100000" y="100000"/>
                                    </p:animScale>
                                    <p:set>
                                      <p:cBhvr>
                                        <p:cTn id="10" dur="385" fill="hold"/>
                                        <p:tgtEl>
                                          <p:spTgt spid="154626"/>
                                        </p:tgtEl>
                                        <p:attrNameLst>
                                          <p:attrName>ppt_x</p:attrName>
                                        </p:attrNameLst>
                                      </p:cBhvr>
                                      <p:to>
                                        <p:strVal val="(0.5)"/>
                                      </p:to>
                                    </p:set>
                                    <p:anim from="(0.5)" to="(#ppt_x)" calcmode="lin" valueType="num">
                                      <p:cBhvr>
                                        <p:cTn id="11" dur="615" accel="100000" fill="hold">
                                          <p:stCondLst>
                                            <p:cond delay="385"/>
                                          </p:stCondLst>
                                        </p:cTn>
                                        <p:tgtEl>
                                          <p:spTgt spid="154626"/>
                                        </p:tgtEl>
                                        <p:attrNameLst>
                                          <p:attrName>ppt_x</p:attrName>
                                        </p:attrNameLst>
                                      </p:cBhvr>
                                    </p:anim>
                                    <p:set>
                                      <p:cBhvr>
                                        <p:cTn id="12" dur="385" fill="hold"/>
                                        <p:tgtEl>
                                          <p:spTgt spid="154626"/>
                                        </p:tgtEl>
                                        <p:attrNameLst>
                                          <p:attrName>ppt_y</p:attrName>
                                        </p:attrNameLst>
                                      </p:cBhvr>
                                      <p:to>
                                        <p:strVal val="(#ppt_y+0.4)"/>
                                      </p:to>
                                    </p:set>
                                    <p:anim from="(#ppt_y+0.4)" to="(#ppt_y)" calcmode="lin" valueType="num">
                                      <p:cBhvr>
                                        <p:cTn id="13" dur="615" accel="100000" fill="hold">
                                          <p:stCondLst>
                                            <p:cond delay="385"/>
                                          </p:stCondLst>
                                        </p:cTn>
                                        <p:tgtEl>
                                          <p:spTgt spid="154626"/>
                                        </p:tgtEl>
                                        <p:attrNameLst>
                                          <p:attrName>ppt_y</p:attrName>
                                        </p:attrNameLst>
                                      </p:cBhvr>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2000"/>
                            </p:stCondLst>
                            <p:childTnLst>
                              <p:par>
                                <p:cTn id="20" presetID="17" presetClass="entr" presetSubtype="4" fill="hold" grpId="0" nodeType="after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ppt_h/2"/>
                                          </p:val>
                                        </p:tav>
                                        <p:tav tm="100000">
                                          <p:val>
                                            <p:strVal val="#ppt_y"/>
                                          </p:val>
                                        </p:tav>
                                      </p:tavLst>
                                    </p:anim>
                                    <p:anim calcmode="lin" valueType="num">
                                      <p:cBhvr>
                                        <p:cTn id="24" dur="1000" fill="hold"/>
                                        <p:tgtEl>
                                          <p:spTgt spid="6">
                                            <p:txEl>
                                              <p:pRg st="1" end="1"/>
                                            </p:txEl>
                                          </p:spTgt>
                                        </p:tgtEl>
                                        <p:attrNameLst>
                                          <p:attrName>ppt_w</p:attrName>
                                        </p:attrNameLst>
                                      </p:cBhvr>
                                      <p:tavLst>
                                        <p:tav tm="0">
                                          <p:val>
                                            <p:strVal val="#ppt_w"/>
                                          </p:val>
                                        </p:tav>
                                        <p:tav tm="100000">
                                          <p:val>
                                            <p:strVal val="#ppt_w"/>
                                          </p:val>
                                        </p:tav>
                                      </p:tavLst>
                                    </p:anim>
                                    <p:anim calcmode="lin" valueType="num">
                                      <p:cBhvr>
                                        <p:cTn id="25"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17" presetClass="entr" presetSubtype="8" fill="hold" grpId="0"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10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par>
                          <p:cTn id="33" fill="hold">
                            <p:stCondLst>
                              <p:cond delay="4000"/>
                            </p:stCondLst>
                            <p:childTnLst>
                              <p:par>
                                <p:cTn id="34" presetID="17" presetClass="entr" presetSubtype="2" fill="hold" grpId="0" nodeType="after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10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38"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par>
                          <p:cTn id="40" fill="hold">
                            <p:stCondLst>
                              <p:cond delay="5000"/>
                            </p:stCondLst>
                            <p:childTnLst>
                              <p:par>
                                <p:cTn id="41" presetID="17" presetClass="entr" presetSubtype="1"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ppt_h/2"/>
                                          </p:val>
                                        </p:tav>
                                        <p:tav tm="100000">
                                          <p:val>
                                            <p:strVal val="#ppt_y"/>
                                          </p:val>
                                        </p:tav>
                                      </p:tavLst>
                                    </p:anim>
                                    <p:anim calcmode="lin" valueType="num">
                                      <p:cBhvr>
                                        <p:cTn id="45" dur="1000" fill="hold"/>
                                        <p:tgtEl>
                                          <p:spTgt spid="6">
                                            <p:txEl>
                                              <p:pRg st="4" end="4"/>
                                            </p:txEl>
                                          </p:spTgt>
                                        </p:tgtEl>
                                        <p:attrNameLst>
                                          <p:attrName>ppt_w</p:attrName>
                                        </p:attrNameLst>
                                      </p:cBhvr>
                                      <p:tavLst>
                                        <p:tav tm="0">
                                          <p:val>
                                            <p:strVal val="#ppt_w"/>
                                          </p:val>
                                        </p:tav>
                                        <p:tav tm="100000">
                                          <p:val>
                                            <p:strVal val="#ppt_w"/>
                                          </p:val>
                                        </p:tav>
                                      </p:tavLst>
                                    </p:anim>
                                    <p:anim calcmode="lin" valueType="num">
                                      <p:cBhvr>
                                        <p:cTn id="46"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par>
                          <p:cTn id="47" fill="hold">
                            <p:stCondLst>
                              <p:cond delay="6000"/>
                            </p:stCondLst>
                            <p:childTnLst>
                              <p:par>
                                <p:cTn id="48" presetID="17" presetClass="entr" presetSubtype="10" fill="hold" grpId="0" nodeType="after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par>
                          <p:cTn id="52" fill="hold">
                            <p:stCondLst>
                              <p:cond delay="7000"/>
                            </p:stCondLst>
                            <p:childTnLst>
                              <p:par>
                                <p:cTn id="53" presetID="17" presetClass="entr" presetSubtype="4" fill="hold" grpId="0" nodeType="after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ppt_h/2"/>
                                          </p:val>
                                        </p:tav>
                                        <p:tav tm="100000">
                                          <p:val>
                                            <p:strVal val="#ppt_y"/>
                                          </p:val>
                                        </p:tav>
                                      </p:tavLst>
                                    </p:anim>
                                    <p:anim calcmode="lin" valueType="num">
                                      <p:cBhvr>
                                        <p:cTn id="57" dur="1000" fill="hold"/>
                                        <p:tgtEl>
                                          <p:spTgt spid="6">
                                            <p:txEl>
                                              <p:pRg st="6" end="6"/>
                                            </p:txEl>
                                          </p:spTgt>
                                        </p:tgtEl>
                                        <p:attrNameLst>
                                          <p:attrName>ppt_w</p:attrName>
                                        </p:attrNameLst>
                                      </p:cBhvr>
                                      <p:tavLst>
                                        <p:tav tm="0">
                                          <p:val>
                                            <p:strVal val="#ppt_w"/>
                                          </p:val>
                                        </p:tav>
                                        <p:tav tm="100000">
                                          <p:val>
                                            <p:strVal val="#ppt_w"/>
                                          </p:val>
                                        </p:tav>
                                      </p:tavLst>
                                    </p:anim>
                                    <p:anim calcmode="lin" valueType="num">
                                      <p:cBhvr>
                                        <p:cTn id="58" dur="1000" fill="hold"/>
                                        <p:tgtEl>
                                          <p:spTgt spid="6">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57200"/>
            <a:ext cx="8229600" cy="838200"/>
          </a:xfrm>
        </p:spPr>
        <p:txBody>
          <a:bodyPr/>
          <a:lstStyle/>
          <a:p>
            <a:r>
              <a:rPr lang="en-US" dirty="0" smtClean="0"/>
              <a:t>C. Practicum</a:t>
            </a:r>
            <a:endParaRPr lang="en-US" dirty="0"/>
          </a:p>
        </p:txBody>
      </p:sp>
      <p:sp>
        <p:nvSpPr>
          <p:cNvPr id="6" name="Content Placeholder 5"/>
          <p:cNvSpPr>
            <a:spLocks noGrp="1"/>
          </p:cNvSpPr>
          <p:nvPr>
            <p:ph idx="1"/>
          </p:nvPr>
        </p:nvSpPr>
        <p:spPr>
          <a:xfrm>
            <a:off x="1524000" y="1600200"/>
            <a:ext cx="7620000" cy="4846320"/>
          </a:xfrm>
        </p:spPr>
        <p:txBody>
          <a:bodyPr>
            <a:normAutofit fontScale="92500"/>
          </a:bodyPr>
          <a:lstStyle/>
          <a:p>
            <a:pPr marL="914400" indent="-457200"/>
            <a:r>
              <a:rPr lang="en-US" dirty="0" smtClean="0">
                <a:solidFill>
                  <a:schemeClr val="accent6">
                    <a:lumMod val="75000"/>
                  </a:schemeClr>
                </a:solidFill>
              </a:rPr>
              <a:t>Persuading people to move into a pew from the aisle seat or to sit in the front rows</a:t>
            </a:r>
          </a:p>
          <a:p>
            <a:pPr marL="914400"/>
            <a:r>
              <a:rPr lang="en-US" dirty="0" smtClean="0">
                <a:solidFill>
                  <a:schemeClr val="accent5">
                    <a:lumMod val="60000"/>
                    <a:lumOff val="40000"/>
                  </a:schemeClr>
                </a:solidFill>
              </a:rPr>
              <a:t>Running out of seats at a special liturgy, like Christmas or Easter</a:t>
            </a:r>
          </a:p>
          <a:p>
            <a:pPr marL="914400"/>
            <a:r>
              <a:rPr lang="en-US" dirty="0" smtClean="0">
                <a:solidFill>
                  <a:schemeClr val="accent6">
                    <a:lumMod val="75000"/>
                  </a:schemeClr>
                </a:solidFill>
              </a:rPr>
              <a:t>Being told the bathrooms are out of paper towels or toilet paper</a:t>
            </a:r>
          </a:p>
          <a:p>
            <a:pPr lvl="0"/>
            <a:r>
              <a:rPr lang="en-US" dirty="0" smtClean="0">
                <a:solidFill>
                  <a:schemeClr val="accent5">
                    <a:lumMod val="60000"/>
                    <a:lumOff val="40000"/>
                  </a:schemeClr>
                </a:solidFill>
              </a:rPr>
              <a:t>Handling a medical emergency</a:t>
            </a:r>
          </a:p>
          <a:p>
            <a:pPr lvl="0"/>
            <a:r>
              <a:rPr lang="en-US" dirty="0" smtClean="0">
                <a:solidFill>
                  <a:schemeClr val="accent6">
                    <a:lumMod val="75000"/>
                  </a:schemeClr>
                </a:solidFill>
              </a:rPr>
              <a:t>A homeless person asks you or other parishioners for help.</a:t>
            </a:r>
          </a:p>
          <a:p>
            <a:pPr lvl="0"/>
            <a:r>
              <a:rPr lang="en-US" dirty="0" smtClean="0">
                <a:solidFill>
                  <a:schemeClr val="accent5">
                    <a:lumMod val="60000"/>
                    <a:lumOff val="40000"/>
                  </a:schemeClr>
                </a:solidFill>
              </a:rPr>
              <a:t>The fire alarm goes off.</a:t>
            </a:r>
          </a:p>
          <a:p>
            <a:pPr lvl="0"/>
            <a:r>
              <a:rPr lang="en-US" dirty="0" smtClean="0">
                <a:solidFill>
                  <a:schemeClr val="accent6">
                    <a:lumMod val="75000"/>
                  </a:schemeClr>
                </a:solidFill>
              </a:rPr>
              <a:t>An animal enters the church.</a:t>
            </a:r>
          </a:p>
          <a:p>
            <a:endParaRPr lang="en-US" dirty="0"/>
          </a:p>
        </p:txBody>
      </p:sp>
      <p:pic>
        <p:nvPicPr>
          <p:cNvPr id="1030" name="Picture 6" descr="C:\Users\brudolph\AppData\Local\Microsoft\Windows\Temporary Internet Files\Content.IE5\G2PUD9MH\Dog-boxer-sketch-11971-medium[1].png"/>
          <p:cNvPicPr>
            <a:picLocks noChangeAspect="1" noChangeArrowheads="1"/>
          </p:cNvPicPr>
          <p:nvPr/>
        </p:nvPicPr>
        <p:blipFill>
          <a:blip r:embed="rId3" cstate="print"/>
          <a:srcRect/>
          <a:stretch>
            <a:fillRect/>
          </a:stretch>
        </p:blipFill>
        <p:spPr bwMode="auto">
          <a:xfrm>
            <a:off x="6477000" y="4495800"/>
            <a:ext cx="2288856" cy="2067600"/>
          </a:xfrm>
          <a:prstGeom prst="rect">
            <a:avLst/>
          </a:prstGeom>
          <a:noFill/>
        </p:spPr>
      </p:pic>
      <p:pic>
        <p:nvPicPr>
          <p:cNvPr id="1032" name="Picture 8" descr="C:\Users\brudolph\AppData\Local\Microsoft\Windows\Temporary Internet Files\Content.IE5\WVV6HQU5\100_ambulance[1].gif"/>
          <p:cNvPicPr>
            <a:picLocks noChangeAspect="1" noChangeArrowheads="1" noCrop="1"/>
          </p:cNvPicPr>
          <p:nvPr/>
        </p:nvPicPr>
        <p:blipFill>
          <a:blip r:embed="rId4" cstate="print"/>
          <a:srcRect/>
          <a:stretch>
            <a:fillRect/>
          </a:stretch>
        </p:blipFill>
        <p:spPr bwMode="auto">
          <a:xfrm>
            <a:off x="5943600" y="0"/>
            <a:ext cx="2145792" cy="1676400"/>
          </a:xfrm>
          <a:prstGeom prst="rect">
            <a:avLst/>
          </a:prstGeom>
          <a:noFill/>
        </p:spPr>
      </p:pic>
      <p:pic>
        <p:nvPicPr>
          <p:cNvPr id="11" name="Picture 10" descr="crowded church.png"/>
          <p:cNvPicPr>
            <a:picLocks noChangeAspect="1"/>
          </p:cNvPicPr>
          <p:nvPr/>
        </p:nvPicPr>
        <p:blipFill>
          <a:blip r:embed="rId5" cstate="print"/>
          <a:stretch>
            <a:fillRect/>
          </a:stretch>
        </p:blipFill>
        <p:spPr>
          <a:xfrm>
            <a:off x="228600" y="1219200"/>
            <a:ext cx="1600200" cy="2610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6">
                                            <p:txEl>
                                              <p:pRg st="1" end="1"/>
                                            </p:txEl>
                                          </p:spTgt>
                                        </p:tgtEl>
                                      </p:cBhvr>
                                    </p:animEffect>
                                  </p:childTnLst>
                                </p:cTn>
                              </p:par>
                            </p:childTnLst>
                          </p:cTn>
                        </p:par>
                        <p:par>
                          <p:cTn id="19" fill="hold">
                            <p:stCondLst>
                              <p:cond delay="500"/>
                            </p:stCondLst>
                            <p:childTnLst>
                              <p:par>
                                <p:cTn id="20" presetID="3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800" decel="100000"/>
                                        <p:tgtEl>
                                          <p:spTgt spid="11"/>
                                        </p:tgtEl>
                                      </p:cBhvr>
                                    </p:animEffect>
                                    <p:anim calcmode="lin" valueType="num">
                                      <p:cBhvr>
                                        <p:cTn id="23" dur="800" decel="100000" fill="hold"/>
                                        <p:tgtEl>
                                          <p:spTgt spid="11"/>
                                        </p:tgtEl>
                                        <p:attrNameLst>
                                          <p:attrName>style.rotation</p:attrName>
                                        </p:attrNameLst>
                                      </p:cBhvr>
                                      <p:tavLst>
                                        <p:tav tm="0">
                                          <p:val>
                                            <p:fltVal val="-90"/>
                                          </p:val>
                                        </p:tav>
                                        <p:tav tm="100000">
                                          <p:val>
                                            <p:fltVal val="0"/>
                                          </p:val>
                                        </p:tav>
                                      </p:tavLst>
                                    </p:anim>
                                    <p:anim calcmode="lin" valueType="num">
                                      <p:cBhvr>
                                        <p:cTn id="24" dur="800" decel="100000" fill="hold"/>
                                        <p:tgtEl>
                                          <p:spTgt spid="11"/>
                                        </p:tgtEl>
                                        <p:attrNameLst>
                                          <p:attrName>ppt_x</p:attrName>
                                        </p:attrNameLst>
                                      </p:cBhvr>
                                      <p:tavLst>
                                        <p:tav tm="0">
                                          <p:val>
                                            <p:strVal val="#ppt_x+0.4"/>
                                          </p:val>
                                        </p:tav>
                                        <p:tav tm="100000">
                                          <p:val>
                                            <p:strVal val="#ppt_x-0.05"/>
                                          </p:val>
                                        </p:tav>
                                      </p:tavLst>
                                    </p:anim>
                                    <p:anim calcmode="lin" valueType="num">
                                      <p:cBhvr>
                                        <p:cTn id="25" dur="800" decel="100000" fill="hold"/>
                                        <p:tgtEl>
                                          <p:spTgt spid="1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 calcmode="lin" valueType="num">
                                      <p:cBhvr>
                                        <p:cTn id="3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4"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2"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43" dur="500"/>
                                        <p:tgtEl>
                                          <p:spTgt spid="6">
                                            <p:txEl>
                                              <p:pRg st="3" end="3"/>
                                            </p:txEl>
                                          </p:spTgt>
                                        </p:tgtEl>
                                      </p:cBhvr>
                                    </p:animEffect>
                                  </p:childTnLst>
                                </p:cTn>
                              </p:par>
                              <p:par>
                                <p:cTn id="44" presetID="34" presetClass="entr" presetSubtype="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anim from="(-#ppt_w/2)" to="(#ppt_x)" calcmode="lin" valueType="num">
                                      <p:cBhvr>
                                        <p:cTn id="46" dur="600" fill="hold">
                                          <p:stCondLst>
                                            <p:cond delay="0"/>
                                          </p:stCondLst>
                                        </p:cTn>
                                        <p:tgtEl>
                                          <p:spTgt spid="1032"/>
                                        </p:tgtEl>
                                        <p:attrNameLst>
                                          <p:attrName>ppt_x</p:attrName>
                                        </p:attrNameLst>
                                      </p:cBhvr>
                                    </p:anim>
                                    <p:anim from="0" to="-1.0" calcmode="lin" valueType="num">
                                      <p:cBhvr>
                                        <p:cTn id="47" dur="200" decel="50000" autoRev="1" fill="hold">
                                          <p:stCondLst>
                                            <p:cond delay="600"/>
                                          </p:stCondLst>
                                        </p:cTn>
                                        <p:tgtEl>
                                          <p:spTgt spid="1032"/>
                                        </p:tgtEl>
                                        <p:attrNameLst>
                                          <p:attrName>xshear</p:attrName>
                                        </p:attrNameLst>
                                      </p:cBhvr>
                                    </p:anim>
                                    <p:animScale>
                                      <p:cBhvr>
                                        <p:cTn id="48" dur="200" decel="100000" autoRev="1" fill="hold">
                                          <p:stCondLst>
                                            <p:cond delay="600"/>
                                          </p:stCondLst>
                                        </p:cTn>
                                        <p:tgtEl>
                                          <p:spTgt spid="1032"/>
                                        </p:tgtEl>
                                      </p:cBhvr>
                                      <p:from x="100000" y="100000"/>
                                      <p:to x="80000" y="100000"/>
                                    </p:animScale>
                                    <p:anim by="(#ppt_h/3+#ppt_w*0.1)" calcmode="lin" valueType="num">
                                      <p:cBhvr additive="sum">
                                        <p:cTn id="49" dur="200" decel="100000" autoRev="1" fill="hold">
                                          <p:stCondLst>
                                            <p:cond delay="600"/>
                                          </p:stCondLst>
                                        </p:cTn>
                                        <p:tgtEl>
                                          <p:spTgt spid="1032"/>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 calcmode="lin" valueType="num">
                                      <p:cBhvr>
                                        <p:cTn id="54"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56" dur="500" fill="hold"/>
                                        <p:tgtEl>
                                          <p:spTgt spid="6">
                                            <p:txEl>
                                              <p:pRg st="4" end="4"/>
                                            </p:txEl>
                                          </p:spTgt>
                                        </p:tgtEl>
                                        <p:attrNameLst>
                                          <p:attrName>style.rotation</p:attrName>
                                        </p:attrNameLst>
                                      </p:cBhvr>
                                      <p:tavLst>
                                        <p:tav tm="0">
                                          <p:val>
                                            <p:fltVal val="360"/>
                                          </p:val>
                                        </p:tav>
                                        <p:tav tm="100000">
                                          <p:val>
                                            <p:fltVal val="0"/>
                                          </p:val>
                                        </p:tav>
                                      </p:tavLst>
                                    </p:anim>
                                    <p:animEffect transition="in" filter="fad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 calcmode="lin" valueType="num">
                                      <p:cBhvr>
                                        <p:cTn id="62"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5" end="5"/>
                                            </p:txEl>
                                          </p:spTgt>
                                        </p:tgtEl>
                                        <p:attrNameLst>
                                          <p:attrName>style.rotation</p:attrName>
                                        </p:attrNameLst>
                                      </p:cBhvr>
                                      <p:tavLst>
                                        <p:tav tm="0">
                                          <p:val>
                                            <p:fltVal val="360"/>
                                          </p:val>
                                        </p:tav>
                                        <p:tav tm="100000">
                                          <p:val>
                                            <p:fltVal val="0"/>
                                          </p:val>
                                        </p:tav>
                                      </p:tavLst>
                                    </p:anim>
                                    <p:animEffect transition="in" filter="fade">
                                      <p:cBhvr>
                                        <p:cTn id="65" dur="500"/>
                                        <p:tgtEl>
                                          <p:spTgt spid="6">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6">
                                            <p:txEl>
                                              <p:pRg st="6" end="6"/>
                                            </p:txEl>
                                          </p:spTgt>
                                        </p:tgtEl>
                                        <p:attrNameLst>
                                          <p:attrName>style.visibility</p:attrName>
                                        </p:attrNameLst>
                                      </p:cBhvr>
                                      <p:to>
                                        <p:strVal val="visible"/>
                                      </p:to>
                                    </p:set>
                                    <p:anim calcmode="lin" valueType="num">
                                      <p:cBhvr>
                                        <p:cTn id="70"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72" dur="500" fill="hold"/>
                                        <p:tgtEl>
                                          <p:spTgt spid="6">
                                            <p:txEl>
                                              <p:pRg st="6" end="6"/>
                                            </p:txEl>
                                          </p:spTgt>
                                        </p:tgtEl>
                                        <p:attrNameLst>
                                          <p:attrName>style.rotation</p:attrName>
                                        </p:attrNameLst>
                                      </p:cBhvr>
                                      <p:tavLst>
                                        <p:tav tm="0">
                                          <p:val>
                                            <p:fltVal val="360"/>
                                          </p:val>
                                        </p:tav>
                                        <p:tav tm="100000">
                                          <p:val>
                                            <p:fltVal val="0"/>
                                          </p:val>
                                        </p:tav>
                                      </p:tavLst>
                                    </p:anim>
                                    <p:animEffect transition="in" filter="fade">
                                      <p:cBhvr>
                                        <p:cTn id="73" dur="500"/>
                                        <p:tgtEl>
                                          <p:spTgt spid="6">
                                            <p:txEl>
                                              <p:pRg st="6" end="6"/>
                                            </p:txEl>
                                          </p:spTgt>
                                        </p:tgtEl>
                                      </p:cBhvr>
                                    </p:animEffect>
                                  </p:childTnLst>
                                </p:cTn>
                              </p:par>
                            </p:childTnLst>
                          </p:cTn>
                        </p:par>
                        <p:par>
                          <p:cTn id="74" fill="hold">
                            <p:stCondLst>
                              <p:cond delay="500"/>
                            </p:stCondLst>
                            <p:childTnLst>
                              <p:par>
                                <p:cTn id="75" presetID="34" presetClass="entr" presetSubtype="0" fill="hold" nodeType="afterEffect">
                                  <p:stCondLst>
                                    <p:cond delay="0"/>
                                  </p:stCondLst>
                                  <p:childTnLst>
                                    <p:set>
                                      <p:cBhvr>
                                        <p:cTn id="76" dur="1" fill="hold">
                                          <p:stCondLst>
                                            <p:cond delay="0"/>
                                          </p:stCondLst>
                                        </p:cTn>
                                        <p:tgtEl>
                                          <p:spTgt spid="1030"/>
                                        </p:tgtEl>
                                        <p:attrNameLst>
                                          <p:attrName>style.visibility</p:attrName>
                                        </p:attrNameLst>
                                      </p:cBhvr>
                                      <p:to>
                                        <p:strVal val="visible"/>
                                      </p:to>
                                    </p:set>
                                    <p:anim from="(-#ppt_w/2)" to="(#ppt_x)" calcmode="lin" valueType="num">
                                      <p:cBhvr>
                                        <p:cTn id="77" dur="600" fill="hold">
                                          <p:stCondLst>
                                            <p:cond delay="0"/>
                                          </p:stCondLst>
                                        </p:cTn>
                                        <p:tgtEl>
                                          <p:spTgt spid="1030"/>
                                        </p:tgtEl>
                                        <p:attrNameLst>
                                          <p:attrName>ppt_x</p:attrName>
                                        </p:attrNameLst>
                                      </p:cBhvr>
                                    </p:anim>
                                    <p:anim from="0" to="-1.0" calcmode="lin" valueType="num">
                                      <p:cBhvr>
                                        <p:cTn id="78" dur="200" decel="50000" autoRev="1" fill="hold">
                                          <p:stCondLst>
                                            <p:cond delay="600"/>
                                          </p:stCondLst>
                                        </p:cTn>
                                        <p:tgtEl>
                                          <p:spTgt spid="1030"/>
                                        </p:tgtEl>
                                        <p:attrNameLst>
                                          <p:attrName>xshear</p:attrName>
                                        </p:attrNameLst>
                                      </p:cBhvr>
                                    </p:anim>
                                    <p:animScale>
                                      <p:cBhvr>
                                        <p:cTn id="79" dur="200" decel="100000" autoRev="1" fill="hold">
                                          <p:stCondLst>
                                            <p:cond delay="600"/>
                                          </p:stCondLst>
                                        </p:cTn>
                                        <p:tgtEl>
                                          <p:spTgt spid="1030"/>
                                        </p:tgtEl>
                                      </p:cBhvr>
                                      <p:from x="100000" y="100000"/>
                                      <p:to x="80000" y="100000"/>
                                    </p:animScale>
                                    <p:anim by="(#ppt_h/3+#ppt_w*0.1)" calcmode="lin" valueType="num">
                                      <p:cBhvr additive="sum">
                                        <p:cTn id="80" dur="200" decel="100000" autoRev="1" fill="hold">
                                          <p:stCondLst>
                                            <p:cond delay="600"/>
                                          </p:stCondLst>
                                        </p:cTn>
                                        <p:tgtEl>
                                          <p:spTgt spid="103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rPr>
              <a:t>VI. Other Parish Ministries of Hospitality</a:t>
            </a:r>
            <a:endParaRPr lang="en-US" dirty="0">
              <a:solidFill>
                <a:schemeClr val="accent2">
                  <a:lumMod val="50000"/>
                </a:schemeClr>
              </a:solidFill>
            </a:endParaRPr>
          </a:p>
        </p:txBody>
      </p:sp>
      <p:pic>
        <p:nvPicPr>
          <p:cNvPr id="39938" name="Picture 2" descr="Image result for slice of pie and rest of the pie"/>
          <p:cNvPicPr>
            <a:picLocks noChangeAspect="1" noChangeArrowheads="1"/>
          </p:cNvPicPr>
          <p:nvPr/>
        </p:nvPicPr>
        <p:blipFill>
          <a:blip r:embed="rId3" cstate="print"/>
          <a:srcRect/>
          <a:stretch>
            <a:fillRect/>
          </a:stretch>
        </p:blipFill>
        <p:spPr bwMode="auto">
          <a:xfrm>
            <a:off x="4114800" y="2971800"/>
            <a:ext cx="3657600" cy="36576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955280" cy="792480"/>
          </a:xfrm>
        </p:spPr>
        <p:txBody>
          <a:bodyPr>
            <a:normAutofit/>
          </a:bodyPr>
          <a:lstStyle/>
          <a:p>
            <a:r>
              <a:rPr lang="en-US" sz="3600" b="0" dirty="0" smtClean="0">
                <a:solidFill>
                  <a:schemeClr val="tx2">
                    <a:lumMod val="75000"/>
                  </a:schemeClr>
                </a:solidFill>
              </a:rPr>
              <a:t>Parking                       Information</a:t>
            </a:r>
            <a:endParaRPr lang="en-US" sz="3600" b="0" dirty="0">
              <a:solidFill>
                <a:schemeClr val="tx2">
                  <a:lumMod val="75000"/>
                </a:schemeClr>
              </a:solidFill>
            </a:endParaRPr>
          </a:p>
        </p:txBody>
      </p:sp>
      <p:sp>
        <p:nvSpPr>
          <p:cNvPr id="3" name="Content Placeholder 2"/>
          <p:cNvSpPr>
            <a:spLocks noGrp="1"/>
          </p:cNvSpPr>
          <p:nvPr>
            <p:ph sz="half" idx="1"/>
          </p:nvPr>
        </p:nvSpPr>
        <p:spPr>
          <a:xfrm>
            <a:off x="4800600" y="1600200"/>
            <a:ext cx="3886200" cy="4511040"/>
          </a:xfrm>
        </p:spPr>
        <p:txBody>
          <a:bodyPr>
            <a:normAutofit/>
          </a:bodyPr>
          <a:lstStyle/>
          <a:p>
            <a:r>
              <a:rPr lang="en-US" sz="2600" dirty="0" smtClean="0">
                <a:solidFill>
                  <a:schemeClr val="accent2">
                    <a:lumMod val="75000"/>
                  </a:schemeClr>
                </a:solidFill>
              </a:rPr>
              <a:t>Join parish, Rel. Ed.</a:t>
            </a:r>
          </a:p>
          <a:p>
            <a:r>
              <a:rPr lang="en-US" sz="2600" dirty="0" smtClean="0">
                <a:solidFill>
                  <a:schemeClr val="accent3">
                    <a:lumMod val="75000"/>
                  </a:schemeClr>
                </a:solidFill>
              </a:rPr>
              <a:t>Get mass cards, sponsor cards, etc. </a:t>
            </a:r>
          </a:p>
          <a:p>
            <a:r>
              <a:rPr lang="en-US" sz="2600" dirty="0" smtClean="0">
                <a:solidFill>
                  <a:schemeClr val="accent6">
                    <a:lumMod val="75000"/>
                  </a:schemeClr>
                </a:solidFill>
              </a:rPr>
              <a:t>Any info they would have had to come to office for</a:t>
            </a:r>
          </a:p>
        </p:txBody>
      </p:sp>
      <p:sp>
        <p:nvSpPr>
          <p:cNvPr id="4" name="Content Placeholder 3"/>
          <p:cNvSpPr>
            <a:spLocks noGrp="1"/>
          </p:cNvSpPr>
          <p:nvPr>
            <p:ph sz="half" idx="2"/>
          </p:nvPr>
        </p:nvSpPr>
        <p:spPr>
          <a:xfrm>
            <a:off x="0" y="1143000"/>
            <a:ext cx="4514088" cy="4968240"/>
          </a:xfrm>
        </p:spPr>
        <p:txBody>
          <a:bodyPr>
            <a:normAutofit/>
          </a:bodyPr>
          <a:lstStyle/>
          <a:p>
            <a:pPr lvl="0">
              <a:buNone/>
            </a:pPr>
            <a:endParaRPr lang="en-US" sz="2600" b="1" dirty="0" smtClean="0"/>
          </a:p>
          <a:p>
            <a:r>
              <a:rPr lang="en-US" sz="2600" dirty="0" smtClean="0">
                <a:solidFill>
                  <a:schemeClr val="accent2">
                    <a:lumMod val="75000"/>
                  </a:schemeClr>
                </a:solidFill>
              </a:rPr>
              <a:t>Team directs traffic</a:t>
            </a:r>
          </a:p>
          <a:p>
            <a:r>
              <a:rPr lang="en-US" sz="2600" dirty="0" smtClean="0">
                <a:solidFill>
                  <a:schemeClr val="accent3">
                    <a:lumMod val="75000"/>
                  </a:schemeClr>
                </a:solidFill>
              </a:rPr>
              <a:t>Helps people find spots</a:t>
            </a:r>
          </a:p>
          <a:p>
            <a:r>
              <a:rPr lang="en-US" sz="2600" dirty="0" smtClean="0">
                <a:solidFill>
                  <a:schemeClr val="accent6">
                    <a:lumMod val="75000"/>
                  </a:schemeClr>
                </a:solidFill>
              </a:rPr>
              <a:t>Indicates handicap parking</a:t>
            </a:r>
          </a:p>
          <a:p>
            <a:r>
              <a:rPr lang="en-US" sz="2600" dirty="0" smtClean="0">
                <a:solidFill>
                  <a:schemeClr val="accent2">
                    <a:lumMod val="75000"/>
                  </a:schemeClr>
                </a:solidFill>
              </a:rPr>
              <a:t>Knows street parking rules</a:t>
            </a:r>
          </a:p>
          <a:p>
            <a:r>
              <a:rPr lang="en-US" sz="2600" dirty="0" smtClean="0">
                <a:solidFill>
                  <a:schemeClr val="accent3">
                    <a:lumMod val="75000"/>
                  </a:schemeClr>
                </a:solidFill>
              </a:rPr>
              <a:t>Especially useful at masses with large crowds</a:t>
            </a:r>
          </a:p>
          <a:p>
            <a:pPr>
              <a:buNone/>
            </a:pPr>
            <a:r>
              <a:rPr lang="en-US" sz="2600" dirty="0" smtClean="0">
                <a:solidFill>
                  <a:schemeClr val="accent6">
                    <a:lumMod val="75000"/>
                  </a:schemeClr>
                </a:solidFill>
                <a:sym typeface="Wingdings" pitchFamily="2" charset="2"/>
              </a:rPr>
              <a:t></a:t>
            </a:r>
            <a:r>
              <a:rPr lang="en-US" sz="2600" b="1" dirty="0" smtClean="0">
                <a:solidFill>
                  <a:schemeClr val="accent6">
                    <a:lumMod val="75000"/>
                  </a:schemeClr>
                </a:solidFill>
              </a:rPr>
              <a:t>Clarity keeps potentially sinful area </a:t>
            </a:r>
          </a:p>
          <a:p>
            <a:pPr>
              <a:spcBef>
                <a:spcPts val="0"/>
              </a:spcBef>
              <a:buNone/>
            </a:pPr>
            <a:r>
              <a:rPr lang="en-US" sz="2600" b="1" dirty="0" smtClean="0">
                <a:solidFill>
                  <a:schemeClr val="accent6">
                    <a:lumMod val="75000"/>
                  </a:schemeClr>
                </a:solidFill>
              </a:rPr>
              <a:t>   flowing smoothly</a:t>
            </a:r>
          </a:p>
        </p:txBody>
      </p:sp>
      <p:pic>
        <p:nvPicPr>
          <p:cNvPr id="5" name="Picture 5" descr="C:\Users\brudolph\AppData\Local\Microsoft\Windows\Temporary Internet Files\Content.IE5\BJNZQW21\MM900223755[1].gif"/>
          <p:cNvPicPr>
            <a:picLocks noChangeAspect="1" noChangeArrowheads="1" noCrop="1"/>
          </p:cNvPicPr>
          <p:nvPr/>
        </p:nvPicPr>
        <p:blipFill>
          <a:blip r:embed="rId3" cstate="print"/>
          <a:srcRect/>
          <a:stretch>
            <a:fillRect/>
          </a:stretch>
        </p:blipFill>
        <p:spPr bwMode="auto">
          <a:xfrm>
            <a:off x="6705600" y="3962400"/>
            <a:ext cx="1803206" cy="1831163"/>
          </a:xfrm>
          <a:prstGeom prst="rect">
            <a:avLst/>
          </a:prstGeom>
          <a:noFill/>
        </p:spPr>
      </p:pic>
      <p:cxnSp>
        <p:nvCxnSpPr>
          <p:cNvPr id="10" name="Straight Connector 9"/>
          <p:cNvCxnSpPr/>
          <p:nvPr/>
        </p:nvCxnSpPr>
        <p:spPr>
          <a:xfrm>
            <a:off x="4572000" y="457200"/>
            <a:ext cx="0" cy="6172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 descr="C:\Users\brudolph\AppData\Local\Microsoft\Windows\Temporary Internet Files\Content.IE5\Y536Z0WQ\MC900056919[1].wmf"/>
          <p:cNvPicPr>
            <a:picLocks noChangeAspect="1" noChangeArrowheads="1"/>
          </p:cNvPicPr>
          <p:nvPr/>
        </p:nvPicPr>
        <p:blipFill>
          <a:blip r:embed="rId4" cstate="print"/>
          <a:srcRect/>
          <a:stretch>
            <a:fillRect/>
          </a:stretch>
        </p:blipFill>
        <p:spPr bwMode="auto">
          <a:xfrm>
            <a:off x="4114800" y="5257800"/>
            <a:ext cx="1763615" cy="1337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4">
                                            <p:txEl>
                                              <p:pRg st="1" end="1"/>
                                            </p:txEl>
                                          </p:spTgt>
                                        </p:tgtEl>
                                        <p:attrNameLst>
                                          <p:attrName>ppt_x</p:attrName>
                                        </p:attrNameLst>
                                      </p:cBhvr>
                                    </p:anim>
                                    <p:anim from="0" to="-1.0" calcmode="lin" valueType="num">
                                      <p:cBhvr>
                                        <p:cTn id="8" dur="200" decel="50000" autoRev="1" fill="hold">
                                          <p:stCondLst>
                                            <p:cond delay="600"/>
                                          </p:stCondLst>
                                        </p:cTn>
                                        <p:tgtEl>
                                          <p:spTgt spid="4">
                                            <p:txEl>
                                              <p:pRg st="1" end="1"/>
                                            </p:txEl>
                                          </p:spTgt>
                                        </p:tgtEl>
                                        <p:attrNameLst>
                                          <p:attrName>xshear</p:attrName>
                                        </p:attrNameLst>
                                      </p:cBhvr>
                                    </p:anim>
                                    <p:animScale>
                                      <p:cBhvr>
                                        <p:cTn id="9" dur="200" decel="100000" autoRev="1" fill="hold">
                                          <p:stCondLst>
                                            <p:cond delay="600"/>
                                          </p:stCondLst>
                                        </p:cTn>
                                        <p:tgtEl>
                                          <p:spTgt spid="4">
                                            <p:txEl>
                                              <p:pRg st="1" end="1"/>
                                            </p:txEl>
                                          </p:spTgt>
                                        </p:tgtEl>
                                      </p:cBhvr>
                                      <p:from x="100000" y="100000"/>
                                      <p:to x="80000" y="100000"/>
                                    </p:animScale>
                                    <p:anim by="(#ppt_h/3+#ppt_w*0.1)" calcmode="lin" valueType="num">
                                      <p:cBhvr additive="sum">
                                        <p:cTn id="10" dur="200" decel="100000" autoRev="1" fill="hold">
                                          <p:stCondLst>
                                            <p:cond delay="600"/>
                                          </p:stCondLst>
                                        </p:cTn>
                                        <p:tgtEl>
                                          <p:spTgt spid="4">
                                            <p:txEl>
                                              <p:pRg st="1" end="1"/>
                                            </p:txEl>
                                          </p:spTgt>
                                        </p:tgtEl>
                                        <p:attrNameLst>
                                          <p:attrName>ppt_x</p:attrName>
                                        </p:attrNameLst>
                                      </p:cBhvr>
                                    </p:anim>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34"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from="(-#ppt_w/2)" to="(#ppt_x)" calcmode="lin" valueType="num">
                                      <p:cBhvr>
                                        <p:cTn id="18" dur="600" fill="hold">
                                          <p:stCondLst>
                                            <p:cond delay="0"/>
                                          </p:stCondLst>
                                        </p:cTn>
                                        <p:tgtEl>
                                          <p:spTgt spid="4">
                                            <p:txEl>
                                              <p:pRg st="2" end="2"/>
                                            </p:txEl>
                                          </p:spTgt>
                                        </p:tgtEl>
                                        <p:attrNameLst>
                                          <p:attrName>ppt_x</p:attrName>
                                        </p:attrNameLst>
                                      </p:cBhvr>
                                    </p:anim>
                                    <p:anim from="0" to="-1.0" calcmode="lin" valueType="num">
                                      <p:cBhvr>
                                        <p:cTn id="19" dur="200" decel="50000" autoRev="1" fill="hold">
                                          <p:stCondLst>
                                            <p:cond delay="600"/>
                                          </p:stCondLst>
                                        </p:cTn>
                                        <p:tgtEl>
                                          <p:spTgt spid="4">
                                            <p:txEl>
                                              <p:pRg st="2" end="2"/>
                                            </p:txEl>
                                          </p:spTgt>
                                        </p:tgtEl>
                                        <p:attrNameLst>
                                          <p:attrName>xshear</p:attrName>
                                        </p:attrNameLst>
                                      </p:cBhvr>
                                    </p:anim>
                                    <p:animScale>
                                      <p:cBhvr>
                                        <p:cTn id="20" dur="200" decel="100000" autoRev="1" fill="hold">
                                          <p:stCondLst>
                                            <p:cond delay="600"/>
                                          </p:stCondLst>
                                        </p:cTn>
                                        <p:tgtEl>
                                          <p:spTgt spid="4">
                                            <p:txEl>
                                              <p:pRg st="2" end="2"/>
                                            </p:txEl>
                                          </p:spTgt>
                                        </p:tgtEl>
                                      </p:cBhvr>
                                      <p:from x="100000" y="100000"/>
                                      <p:to x="80000" y="100000"/>
                                    </p:animScale>
                                    <p:anim by="(#ppt_h/3+#ppt_w*0.1)" calcmode="lin" valueType="num">
                                      <p:cBhvr additive="sum">
                                        <p:cTn id="21" dur="200" decel="100000" autoRev="1" fill="hold">
                                          <p:stCondLst>
                                            <p:cond delay="600"/>
                                          </p:stCondLst>
                                        </p:cTn>
                                        <p:tgtEl>
                                          <p:spTgt spid="4">
                                            <p:txEl>
                                              <p:pRg st="2" end="2"/>
                                            </p:txEl>
                                          </p:spTgt>
                                        </p:tgtEl>
                                        <p:attrNameLst>
                                          <p:attrName>ppt_x</p:attrName>
                                        </p:attrNameLst>
                                      </p:cBhvr>
                                    </p:anim>
                                  </p:childTnLst>
                                </p:cTn>
                              </p:par>
                            </p:childTnLst>
                          </p:cTn>
                        </p:par>
                        <p:par>
                          <p:cTn id="22" fill="hold">
                            <p:stCondLst>
                              <p:cond delay="2000"/>
                            </p:stCondLst>
                            <p:childTnLst>
                              <p:par>
                                <p:cTn id="23" presetID="34"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from="(-#ppt_w/2)" to="(#ppt_x)" calcmode="lin" valueType="num">
                                      <p:cBhvr>
                                        <p:cTn id="25" dur="600" fill="hold">
                                          <p:stCondLst>
                                            <p:cond delay="0"/>
                                          </p:stCondLst>
                                        </p:cTn>
                                        <p:tgtEl>
                                          <p:spTgt spid="4">
                                            <p:txEl>
                                              <p:pRg st="3" end="3"/>
                                            </p:txEl>
                                          </p:spTgt>
                                        </p:tgtEl>
                                        <p:attrNameLst>
                                          <p:attrName>ppt_x</p:attrName>
                                        </p:attrNameLst>
                                      </p:cBhvr>
                                    </p:anim>
                                    <p:anim from="0" to="-1.0" calcmode="lin" valueType="num">
                                      <p:cBhvr>
                                        <p:cTn id="26" dur="200" decel="50000" autoRev="1" fill="hold">
                                          <p:stCondLst>
                                            <p:cond delay="600"/>
                                          </p:stCondLst>
                                        </p:cTn>
                                        <p:tgtEl>
                                          <p:spTgt spid="4">
                                            <p:txEl>
                                              <p:pRg st="3" end="3"/>
                                            </p:txEl>
                                          </p:spTgt>
                                        </p:tgtEl>
                                        <p:attrNameLst>
                                          <p:attrName>xshear</p:attrName>
                                        </p:attrNameLst>
                                      </p:cBhvr>
                                    </p:anim>
                                    <p:animScale>
                                      <p:cBhvr>
                                        <p:cTn id="27" dur="200" decel="100000" autoRev="1" fill="hold">
                                          <p:stCondLst>
                                            <p:cond delay="600"/>
                                          </p:stCondLst>
                                        </p:cTn>
                                        <p:tgtEl>
                                          <p:spTgt spid="4">
                                            <p:txEl>
                                              <p:pRg st="3" end="3"/>
                                            </p:txEl>
                                          </p:spTgt>
                                        </p:tgtEl>
                                      </p:cBhvr>
                                      <p:from x="100000" y="100000"/>
                                      <p:to x="80000" y="100000"/>
                                    </p:animScale>
                                    <p:anim by="(#ppt_h/3+#ppt_w*0.1)" calcmode="lin" valueType="num">
                                      <p:cBhvr additive="sum">
                                        <p:cTn id="28" dur="200" decel="100000" autoRev="1" fill="hold">
                                          <p:stCondLst>
                                            <p:cond delay="600"/>
                                          </p:stCondLst>
                                        </p:cTn>
                                        <p:tgtEl>
                                          <p:spTgt spid="4">
                                            <p:txEl>
                                              <p:pRg st="3" end="3"/>
                                            </p:txEl>
                                          </p:spTgt>
                                        </p:tgtEl>
                                        <p:attrNameLst>
                                          <p:attrName>ppt_x</p:attrName>
                                        </p:attrNameLst>
                                      </p:cBhvr>
                                    </p:anim>
                                  </p:childTnLst>
                                </p:cTn>
                              </p:par>
                            </p:childTnLst>
                          </p:cTn>
                        </p:par>
                        <p:par>
                          <p:cTn id="29" fill="hold">
                            <p:stCondLst>
                              <p:cond delay="3000"/>
                            </p:stCondLst>
                            <p:childTnLst>
                              <p:par>
                                <p:cTn id="30" presetID="34" presetClass="entr" presetSubtype="0" fill="hold" grpId="0"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from="(-#ppt_w/2)" to="(#ppt_x)" calcmode="lin" valueType="num">
                                      <p:cBhvr>
                                        <p:cTn id="32" dur="600" fill="hold">
                                          <p:stCondLst>
                                            <p:cond delay="0"/>
                                          </p:stCondLst>
                                        </p:cTn>
                                        <p:tgtEl>
                                          <p:spTgt spid="4">
                                            <p:txEl>
                                              <p:pRg st="4" end="4"/>
                                            </p:txEl>
                                          </p:spTgt>
                                        </p:tgtEl>
                                        <p:attrNameLst>
                                          <p:attrName>ppt_x</p:attrName>
                                        </p:attrNameLst>
                                      </p:cBhvr>
                                    </p:anim>
                                    <p:anim from="0" to="-1.0" calcmode="lin" valueType="num">
                                      <p:cBhvr>
                                        <p:cTn id="33" dur="200" decel="50000" autoRev="1" fill="hold">
                                          <p:stCondLst>
                                            <p:cond delay="600"/>
                                          </p:stCondLst>
                                        </p:cTn>
                                        <p:tgtEl>
                                          <p:spTgt spid="4">
                                            <p:txEl>
                                              <p:pRg st="4" end="4"/>
                                            </p:txEl>
                                          </p:spTgt>
                                        </p:tgtEl>
                                        <p:attrNameLst>
                                          <p:attrName>xshear</p:attrName>
                                        </p:attrNameLst>
                                      </p:cBhvr>
                                    </p:anim>
                                    <p:animScale>
                                      <p:cBhvr>
                                        <p:cTn id="34" dur="200" decel="100000" autoRev="1" fill="hold">
                                          <p:stCondLst>
                                            <p:cond delay="600"/>
                                          </p:stCondLst>
                                        </p:cTn>
                                        <p:tgtEl>
                                          <p:spTgt spid="4">
                                            <p:txEl>
                                              <p:pRg st="4" end="4"/>
                                            </p:txEl>
                                          </p:spTgt>
                                        </p:tgtEl>
                                      </p:cBhvr>
                                      <p:from x="100000" y="100000"/>
                                      <p:to x="80000" y="100000"/>
                                    </p:animScale>
                                    <p:anim by="(#ppt_h/3+#ppt_w*0.1)" calcmode="lin" valueType="num">
                                      <p:cBhvr additive="sum">
                                        <p:cTn id="35" dur="200" decel="100000" autoRev="1" fill="hold">
                                          <p:stCondLst>
                                            <p:cond delay="600"/>
                                          </p:stCondLst>
                                        </p:cTn>
                                        <p:tgtEl>
                                          <p:spTgt spid="4">
                                            <p:txEl>
                                              <p:pRg st="4" end="4"/>
                                            </p:txEl>
                                          </p:spTgt>
                                        </p:tgtEl>
                                        <p:attrNameLst>
                                          <p:attrName>ppt_x</p:attrName>
                                        </p:attrNameLst>
                                      </p:cBhvr>
                                    </p:anim>
                                  </p:childTnLst>
                                </p:cTn>
                              </p:par>
                            </p:childTnLst>
                          </p:cTn>
                        </p:par>
                        <p:par>
                          <p:cTn id="36" fill="hold">
                            <p:stCondLst>
                              <p:cond delay="4000"/>
                            </p:stCondLst>
                            <p:childTnLst>
                              <p:par>
                                <p:cTn id="37" presetID="34" presetClass="entr" presetSubtype="0" fill="hold" grpId="0" nodeType="after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4">
                                            <p:txEl>
                                              <p:pRg st="5" end="5"/>
                                            </p:txEl>
                                          </p:spTgt>
                                        </p:tgtEl>
                                        <p:attrNameLst>
                                          <p:attrName>ppt_x</p:attrName>
                                        </p:attrNameLst>
                                      </p:cBhvr>
                                    </p:anim>
                                    <p:anim from="0" to="-1.0" calcmode="lin" valueType="num">
                                      <p:cBhvr>
                                        <p:cTn id="40" dur="200" decel="50000" autoRev="1" fill="hold">
                                          <p:stCondLst>
                                            <p:cond delay="600"/>
                                          </p:stCondLst>
                                        </p:cTn>
                                        <p:tgtEl>
                                          <p:spTgt spid="4">
                                            <p:txEl>
                                              <p:pRg st="5" end="5"/>
                                            </p:txEl>
                                          </p:spTgt>
                                        </p:tgtEl>
                                        <p:attrNameLst>
                                          <p:attrName>xshear</p:attrName>
                                        </p:attrNameLst>
                                      </p:cBhvr>
                                    </p:anim>
                                    <p:animScale>
                                      <p:cBhvr>
                                        <p:cTn id="41" dur="200" decel="100000" autoRev="1" fill="hold">
                                          <p:stCondLst>
                                            <p:cond delay="600"/>
                                          </p:stCondLst>
                                        </p:cTn>
                                        <p:tgtEl>
                                          <p:spTgt spid="4">
                                            <p:txEl>
                                              <p:pRg st="5" end="5"/>
                                            </p:txEl>
                                          </p:spTgt>
                                        </p:tgtEl>
                                      </p:cBhvr>
                                      <p:from x="100000" y="100000"/>
                                      <p:to x="80000" y="100000"/>
                                    </p:animScale>
                                    <p:anim by="(#ppt_h/3+#ppt_w*0.1)" calcmode="lin" valueType="num">
                                      <p:cBhvr additive="sum">
                                        <p:cTn id="42" dur="200" decel="100000" autoRev="1" fill="hold">
                                          <p:stCondLst>
                                            <p:cond delay="600"/>
                                          </p:stCondLst>
                                        </p:cTn>
                                        <p:tgtEl>
                                          <p:spTgt spid="4">
                                            <p:txEl>
                                              <p:pRg st="5" end="5"/>
                                            </p:txEl>
                                          </p:spTgt>
                                        </p:tgtEl>
                                        <p:attrNameLst>
                                          <p:attrName>ppt_x</p:attrName>
                                        </p:attrNameLst>
                                      </p:cBhvr>
                                    </p:anim>
                                  </p:childTnLst>
                                </p:cTn>
                              </p:par>
                            </p:childTnLst>
                          </p:cTn>
                        </p:par>
                        <p:par>
                          <p:cTn id="43" fill="hold">
                            <p:stCondLst>
                              <p:cond delay="5000"/>
                            </p:stCondLst>
                            <p:childTnLst>
                              <p:par>
                                <p:cTn id="44" presetID="34" presetClass="entr" presetSubtype="0" fill="hold" grpId="0" nodeType="after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 from="(-#ppt_w/2)" to="(#ppt_x)" calcmode="lin" valueType="num">
                                      <p:cBhvr>
                                        <p:cTn id="46" dur="600" fill="hold">
                                          <p:stCondLst>
                                            <p:cond delay="0"/>
                                          </p:stCondLst>
                                        </p:cTn>
                                        <p:tgtEl>
                                          <p:spTgt spid="4">
                                            <p:txEl>
                                              <p:pRg st="6" end="6"/>
                                            </p:txEl>
                                          </p:spTgt>
                                        </p:tgtEl>
                                        <p:attrNameLst>
                                          <p:attrName>ppt_x</p:attrName>
                                        </p:attrNameLst>
                                      </p:cBhvr>
                                    </p:anim>
                                    <p:anim from="0" to="-1.0" calcmode="lin" valueType="num">
                                      <p:cBhvr>
                                        <p:cTn id="47" dur="200" decel="50000" autoRev="1" fill="hold">
                                          <p:stCondLst>
                                            <p:cond delay="600"/>
                                          </p:stCondLst>
                                        </p:cTn>
                                        <p:tgtEl>
                                          <p:spTgt spid="4">
                                            <p:txEl>
                                              <p:pRg st="6" end="6"/>
                                            </p:txEl>
                                          </p:spTgt>
                                        </p:tgtEl>
                                        <p:attrNameLst>
                                          <p:attrName>xshear</p:attrName>
                                        </p:attrNameLst>
                                      </p:cBhvr>
                                    </p:anim>
                                    <p:animScale>
                                      <p:cBhvr>
                                        <p:cTn id="48" dur="200" decel="100000" autoRev="1" fill="hold">
                                          <p:stCondLst>
                                            <p:cond delay="600"/>
                                          </p:stCondLst>
                                        </p:cTn>
                                        <p:tgtEl>
                                          <p:spTgt spid="4">
                                            <p:txEl>
                                              <p:pRg st="6" end="6"/>
                                            </p:txEl>
                                          </p:spTgt>
                                        </p:tgtEl>
                                      </p:cBhvr>
                                      <p:from x="100000" y="100000"/>
                                      <p:to x="80000" y="100000"/>
                                    </p:animScale>
                                    <p:anim by="(#ppt_h/3+#ppt_w*0.1)" calcmode="lin" valueType="num">
                                      <p:cBhvr additive="sum">
                                        <p:cTn id="49" dur="200" decel="100000" autoRev="1" fill="hold">
                                          <p:stCondLst>
                                            <p:cond delay="600"/>
                                          </p:stCondLst>
                                        </p:cTn>
                                        <p:tgtEl>
                                          <p:spTgt spid="4">
                                            <p:txEl>
                                              <p:pRg st="6" end="6"/>
                                            </p:txEl>
                                          </p:spTgt>
                                        </p:tgtEl>
                                        <p:attrNameLst>
                                          <p:attrName>ppt_x</p:attrName>
                                        </p:attrNameLst>
                                      </p:cBhvr>
                                    </p:anim>
                                  </p:childTnLst>
                                </p:cTn>
                              </p:par>
                              <p:par>
                                <p:cTn id="50" presetID="34"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 from="(-#ppt_w/2)" to="(#ppt_x)" calcmode="lin" valueType="num">
                                      <p:cBhvr>
                                        <p:cTn id="52" dur="600" fill="hold">
                                          <p:stCondLst>
                                            <p:cond delay="0"/>
                                          </p:stCondLst>
                                        </p:cTn>
                                        <p:tgtEl>
                                          <p:spTgt spid="4">
                                            <p:txEl>
                                              <p:pRg st="7" end="7"/>
                                            </p:txEl>
                                          </p:spTgt>
                                        </p:tgtEl>
                                        <p:attrNameLst>
                                          <p:attrName>ppt_x</p:attrName>
                                        </p:attrNameLst>
                                      </p:cBhvr>
                                    </p:anim>
                                    <p:anim from="0" to="-1.0" calcmode="lin" valueType="num">
                                      <p:cBhvr>
                                        <p:cTn id="53" dur="200" decel="50000" autoRev="1" fill="hold">
                                          <p:stCondLst>
                                            <p:cond delay="600"/>
                                          </p:stCondLst>
                                        </p:cTn>
                                        <p:tgtEl>
                                          <p:spTgt spid="4">
                                            <p:txEl>
                                              <p:pRg st="7" end="7"/>
                                            </p:txEl>
                                          </p:spTgt>
                                        </p:tgtEl>
                                        <p:attrNameLst>
                                          <p:attrName>xshear</p:attrName>
                                        </p:attrNameLst>
                                      </p:cBhvr>
                                    </p:anim>
                                    <p:animScale>
                                      <p:cBhvr>
                                        <p:cTn id="54" dur="200" decel="100000" autoRev="1" fill="hold">
                                          <p:stCondLst>
                                            <p:cond delay="600"/>
                                          </p:stCondLst>
                                        </p:cTn>
                                        <p:tgtEl>
                                          <p:spTgt spid="4">
                                            <p:txEl>
                                              <p:pRg st="7" end="7"/>
                                            </p:txEl>
                                          </p:spTgt>
                                        </p:tgtEl>
                                      </p:cBhvr>
                                      <p:from x="100000" y="100000"/>
                                      <p:to x="80000" y="100000"/>
                                    </p:animScale>
                                    <p:anim by="(#ppt_h/3+#ppt_w*0.1)" calcmode="lin" valueType="num">
                                      <p:cBhvr additive="sum">
                                        <p:cTn id="55" dur="200" decel="100000" autoRev="1" fill="hold">
                                          <p:stCondLst>
                                            <p:cond delay="600"/>
                                          </p:stCondLst>
                                        </p:cTn>
                                        <p:tgtEl>
                                          <p:spTgt spid="4">
                                            <p:txEl>
                                              <p:pRg st="7" end="7"/>
                                            </p:txEl>
                                          </p:spTgt>
                                        </p:tgtEl>
                                        <p:attrNameLst>
                                          <p:attrName>ppt_x</p:attrName>
                                        </p:attrNameLst>
                                      </p:cBhvr>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3">
                                            <p:txEl>
                                              <p:pRg st="0" end="0"/>
                                            </p:txEl>
                                          </p:spTgt>
                                        </p:tgtEl>
                                        <p:attrNameLst>
                                          <p:attrName>style.visibility</p:attrName>
                                        </p:attrNameLst>
                                      </p:cBhvr>
                                      <p:to>
                                        <p:strVal val="visible"/>
                                      </p:to>
                                    </p:set>
                                    <p:anim calcmode="lin" valueType="num">
                                      <p:cBhvr>
                                        <p:cTn id="6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67" fill="hold">
                            <p:stCondLst>
                              <p:cond delay="1000"/>
                            </p:stCondLst>
                            <p:childTnLst>
                              <p:par>
                                <p:cTn id="68" presetID="23" presetClass="entr" presetSubtype="16" fill="hold" grpId="0" nodeType="afterEffect">
                                  <p:stCondLst>
                                    <p:cond delay="0"/>
                                  </p:stCondLst>
                                  <p:childTnLst>
                                    <p:set>
                                      <p:cBhvr>
                                        <p:cTn id="69" dur="1" fill="hold">
                                          <p:stCondLst>
                                            <p:cond delay="0"/>
                                          </p:stCondLst>
                                        </p:cTn>
                                        <p:tgtEl>
                                          <p:spTgt spid="3">
                                            <p:txEl>
                                              <p:pRg st="1" end="1"/>
                                            </p:txEl>
                                          </p:spTgt>
                                        </p:tgtEl>
                                        <p:attrNameLst>
                                          <p:attrName>style.visibility</p:attrName>
                                        </p:attrNameLst>
                                      </p:cBhvr>
                                      <p:to>
                                        <p:strVal val="visible"/>
                                      </p:to>
                                    </p:set>
                                    <p:anim calcmode="lin" valueType="num">
                                      <p:cBhvr>
                                        <p:cTn id="7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72" fill="hold">
                            <p:stCondLst>
                              <p:cond delay="1500"/>
                            </p:stCondLst>
                            <p:childTnLst>
                              <p:par>
                                <p:cTn id="73" presetID="23" presetClass="entr" presetSubtype="16" fill="hold" grpId="0" nodeType="afterEffect">
                                  <p:stCondLst>
                                    <p:cond delay="0"/>
                                  </p:stCondLst>
                                  <p:childTnLst>
                                    <p:set>
                                      <p:cBhvr>
                                        <p:cTn id="74" dur="1" fill="hold">
                                          <p:stCondLst>
                                            <p:cond delay="0"/>
                                          </p:stCondLst>
                                        </p:cTn>
                                        <p:tgtEl>
                                          <p:spTgt spid="3">
                                            <p:txEl>
                                              <p:pRg st="2" end="2"/>
                                            </p:txEl>
                                          </p:spTgt>
                                        </p:tgtEl>
                                        <p:attrNameLst>
                                          <p:attrName>style.visibility</p:attrName>
                                        </p:attrNameLst>
                                      </p:cBhvr>
                                      <p:to>
                                        <p:strVal val="visible"/>
                                      </p:to>
                                    </p:set>
                                    <p:anim calcmode="lin" valueType="num">
                                      <p:cBhvr>
                                        <p:cTn id="7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04800" y="635824"/>
            <a:ext cx="4041648" cy="811976"/>
          </a:xfrm>
        </p:spPr>
        <p:txBody>
          <a:bodyPr/>
          <a:lstStyle/>
          <a:p>
            <a:r>
              <a:rPr lang="en-US" sz="3600" dirty="0" smtClean="0">
                <a:solidFill>
                  <a:schemeClr val="tx2">
                    <a:lumMod val="75000"/>
                  </a:schemeClr>
                </a:solidFill>
              </a:rPr>
              <a:t>Fellowship</a:t>
            </a:r>
            <a:endParaRPr lang="en-US" sz="3600" dirty="0">
              <a:solidFill>
                <a:schemeClr val="tx2">
                  <a:lumMod val="75000"/>
                </a:schemeClr>
              </a:solidFill>
            </a:endParaRPr>
          </a:p>
        </p:txBody>
      </p:sp>
      <p:sp>
        <p:nvSpPr>
          <p:cNvPr id="7" name="Text Placeholder 6"/>
          <p:cNvSpPr>
            <a:spLocks noGrp="1"/>
          </p:cNvSpPr>
          <p:nvPr>
            <p:ph type="body" sz="half" idx="3"/>
          </p:nvPr>
        </p:nvSpPr>
        <p:spPr>
          <a:xfrm>
            <a:off x="4724400" y="762000"/>
            <a:ext cx="4041775" cy="762000"/>
          </a:xfrm>
        </p:spPr>
        <p:txBody>
          <a:bodyPr/>
          <a:lstStyle/>
          <a:p>
            <a:r>
              <a:rPr lang="en-US" sz="3600" dirty="0" smtClean="0">
                <a:solidFill>
                  <a:schemeClr val="tx2">
                    <a:lumMod val="75000"/>
                  </a:schemeClr>
                </a:solidFill>
              </a:rPr>
              <a:t>Bakers</a:t>
            </a:r>
            <a:endParaRPr lang="en-US" sz="3600" dirty="0">
              <a:solidFill>
                <a:schemeClr val="tx2">
                  <a:lumMod val="75000"/>
                </a:schemeClr>
              </a:solidFill>
            </a:endParaRPr>
          </a:p>
        </p:txBody>
      </p:sp>
      <p:sp>
        <p:nvSpPr>
          <p:cNvPr id="3" name="Content Placeholder 2"/>
          <p:cNvSpPr>
            <a:spLocks noGrp="1"/>
          </p:cNvSpPr>
          <p:nvPr>
            <p:ph sz="quarter" idx="2"/>
          </p:nvPr>
        </p:nvSpPr>
        <p:spPr>
          <a:xfrm>
            <a:off x="381000" y="1676400"/>
            <a:ext cx="4041648" cy="4918319"/>
          </a:xfrm>
        </p:spPr>
        <p:txBody>
          <a:bodyPr>
            <a:normAutofit/>
          </a:bodyPr>
          <a:lstStyle/>
          <a:p>
            <a:r>
              <a:rPr lang="en-US" sz="3300" dirty="0" smtClean="0">
                <a:solidFill>
                  <a:schemeClr val="tx2">
                    <a:lumMod val="75000"/>
                  </a:schemeClr>
                </a:solidFill>
              </a:rPr>
              <a:t>Food/drink  + visiting time = Relationships</a:t>
            </a:r>
          </a:p>
          <a:p>
            <a:r>
              <a:rPr lang="en-US" sz="3300" dirty="0" smtClean="0">
                <a:solidFill>
                  <a:schemeClr val="tx2">
                    <a:lumMod val="75000"/>
                  </a:schemeClr>
                </a:solidFill>
              </a:rPr>
              <a:t>Room to mingle </a:t>
            </a:r>
          </a:p>
          <a:p>
            <a:r>
              <a:rPr lang="en-US" sz="3300" dirty="0" smtClean="0">
                <a:solidFill>
                  <a:schemeClr val="tx2">
                    <a:lumMod val="75000"/>
                  </a:schemeClr>
                </a:solidFill>
              </a:rPr>
              <a:t>NOT out of the way</a:t>
            </a:r>
          </a:p>
          <a:p>
            <a:pPr>
              <a:spcAft>
                <a:spcPts val="1200"/>
              </a:spcAft>
            </a:pPr>
            <a:r>
              <a:rPr lang="en-US" sz="3300" dirty="0" smtClean="0">
                <a:solidFill>
                  <a:schemeClr val="tx2">
                    <a:lumMod val="75000"/>
                  </a:schemeClr>
                </a:solidFill>
              </a:rPr>
              <a:t>Rel. Ed. parents while they wait</a:t>
            </a:r>
          </a:p>
          <a:p>
            <a:pPr lvl="0">
              <a:buNone/>
            </a:pPr>
            <a:endParaRPr lang="en-US" sz="3600" b="1" dirty="0" smtClean="0">
              <a:solidFill>
                <a:schemeClr val="tx2">
                  <a:lumMod val="75000"/>
                </a:schemeClr>
              </a:solidFill>
            </a:endParaRPr>
          </a:p>
          <a:p>
            <a:endParaRPr lang="en-US" sz="3600" dirty="0">
              <a:solidFill>
                <a:schemeClr val="tx2">
                  <a:lumMod val="75000"/>
                </a:schemeClr>
              </a:solidFill>
            </a:endParaRPr>
          </a:p>
        </p:txBody>
      </p:sp>
      <p:sp>
        <p:nvSpPr>
          <p:cNvPr id="8" name="Content Placeholder 7"/>
          <p:cNvSpPr>
            <a:spLocks noGrp="1"/>
          </p:cNvSpPr>
          <p:nvPr>
            <p:ph sz="quarter" idx="4"/>
          </p:nvPr>
        </p:nvSpPr>
        <p:spPr>
          <a:xfrm>
            <a:off x="5105400" y="1828800"/>
            <a:ext cx="3660775" cy="3851519"/>
          </a:xfrm>
        </p:spPr>
        <p:txBody>
          <a:bodyPr>
            <a:normAutofit/>
          </a:bodyPr>
          <a:lstStyle/>
          <a:p>
            <a:pPr lvl="0"/>
            <a:r>
              <a:rPr lang="en-US" sz="3600" dirty="0" smtClean="0">
                <a:solidFill>
                  <a:schemeClr val="tx2">
                    <a:lumMod val="75000"/>
                  </a:schemeClr>
                </a:solidFill>
              </a:rPr>
              <a:t>Provide a treat after special masses or       meetings</a:t>
            </a:r>
          </a:p>
          <a:p>
            <a:endParaRPr lang="en-US" sz="3600" dirty="0">
              <a:solidFill>
                <a:schemeClr val="tx2">
                  <a:lumMod val="75000"/>
                </a:schemeClr>
              </a:solidFill>
            </a:endParaRPr>
          </a:p>
        </p:txBody>
      </p:sp>
      <p:pic>
        <p:nvPicPr>
          <p:cNvPr id="4" name="Picture 17" descr="C:\Users\brudolph\AppData\Local\Microsoft\Windows\Temporary Internet Files\Content.IE5\Y536Z0WQ\MC900240373[1].wm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3886200" y="4343400"/>
            <a:ext cx="2590800" cy="2274703"/>
          </a:xfrm>
          <a:prstGeom prst="rect">
            <a:avLst/>
          </a:prstGeom>
          <a:noFill/>
        </p:spPr>
      </p:pic>
      <p:pic>
        <p:nvPicPr>
          <p:cNvPr id="5" name="Picture 2" descr="C:\Users\brudolph\AppData\Local\Microsoft\Windows\Temporary Internet Files\Content.IE5\MOJ3CXK9\MC900251485[1].wmf"/>
          <p:cNvPicPr>
            <a:picLocks noChangeAspect="1" noChangeArrowheads="1"/>
          </p:cNvPicPr>
          <p:nvPr/>
        </p:nvPicPr>
        <p:blipFill>
          <a:blip r:embed="rId4" cstate="print"/>
          <a:srcRect/>
          <a:stretch>
            <a:fillRect/>
          </a:stretch>
        </p:blipFill>
        <p:spPr bwMode="auto">
          <a:xfrm>
            <a:off x="7239000" y="4114800"/>
            <a:ext cx="1433324" cy="22680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out)">
                                      <p:cBhvr>
                                        <p:cTn id="11" dur="10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1000" fill="hold"/>
                                        <p:tgtEl>
                                          <p:spTgt spid="4"/>
                                        </p:tgtEl>
                                        <p:attrNameLst>
                                          <p:attrName>ppt_x</p:attrName>
                                        </p:attrNameLst>
                                      </p:cBhvr>
                                      <p:tavLst>
                                        <p:tav tm="0">
                                          <p:val>
                                            <p:strVal val="#ppt_x-.2"/>
                                          </p:val>
                                        </p:tav>
                                        <p:tav tm="100000">
                                          <p:val>
                                            <p:strVal val="#ppt_x"/>
                                          </p:val>
                                        </p:tav>
                                      </p:tavLst>
                                    </p:anim>
                                    <p:anim calcmode="lin" valueType="num">
                                      <p:cBhvr>
                                        <p:cTn id="17" dur="1000" fill="hold"/>
                                        <p:tgtEl>
                                          <p:spTgt spid="4"/>
                                        </p:tgtEl>
                                        <p:attrNameLst>
                                          <p:attrName>ppt_y</p:attrName>
                                        </p:attrNameLst>
                                      </p:cBhvr>
                                      <p:tavLst>
                                        <p:tav tm="0">
                                          <p:val>
                                            <p:strVal val="#ppt_y"/>
                                          </p:val>
                                        </p:tav>
                                        <p:tav tm="100000">
                                          <p:val>
                                            <p:strVal val="#ppt_y"/>
                                          </p:val>
                                        </p:tav>
                                      </p:tavLst>
                                    </p:anim>
                                    <p:animEffect transition="in" filter="fade">
                                      <p:cBhvr>
                                        <p:cTn id="18" dur="1000"/>
                                        <p:tgtEl>
                                          <p:spTgt spid="4"/>
                                        </p:tgtEl>
                                      </p:cBhvr>
                                    </p:animEffect>
                                  </p:childTnLst>
                                </p:cTn>
                              </p:par>
                            </p:childTnLst>
                          </p:cTn>
                        </p:par>
                        <p:par>
                          <p:cTn id="19" fill="hold">
                            <p:stCondLst>
                              <p:cond delay="2000"/>
                            </p:stCondLst>
                            <p:childTnLst>
                              <p:par>
                                <p:cTn id="20" presetID="8" presetClass="entr" presetSubtype="32"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diamond(out)">
                                      <p:cBhvr>
                                        <p:cTn id="22" dur="1000"/>
                                        <p:tgtEl>
                                          <p:spTgt spid="3">
                                            <p:txEl>
                                              <p:pRg st="1" end="1"/>
                                            </p:txEl>
                                          </p:spTgt>
                                        </p:tgtEl>
                                      </p:cBhvr>
                                    </p:animEffect>
                                  </p:childTnLst>
                                </p:cTn>
                              </p:par>
                            </p:childTnLst>
                          </p:cTn>
                        </p:par>
                        <p:par>
                          <p:cTn id="23" fill="hold">
                            <p:stCondLst>
                              <p:cond delay="3000"/>
                            </p:stCondLst>
                            <p:childTnLst>
                              <p:par>
                                <p:cTn id="24" presetID="8" presetClass="entr" presetSubtype="16"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diamond(in)">
                                      <p:cBhvr>
                                        <p:cTn id="26" dur="1000"/>
                                        <p:tgtEl>
                                          <p:spTgt spid="3">
                                            <p:txEl>
                                              <p:pRg st="2" end="2"/>
                                            </p:txEl>
                                          </p:spTgt>
                                        </p:tgtEl>
                                      </p:cBhvr>
                                    </p:animEffect>
                                  </p:childTnLst>
                                </p:cTn>
                              </p:par>
                            </p:childTnLst>
                          </p:cTn>
                        </p:par>
                        <p:par>
                          <p:cTn id="27" fill="hold">
                            <p:stCondLst>
                              <p:cond delay="4000"/>
                            </p:stCondLst>
                            <p:childTnLst>
                              <p:par>
                                <p:cTn id="28" presetID="8" presetClass="entr" presetSubtype="32"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diamond(out)">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dissolve">
                                      <p:cBhvr>
                                        <p:cTn id="35" dur="1000"/>
                                        <p:tgtEl>
                                          <p:spTgt spid="7">
                                            <p:txEl>
                                              <p:pRg st="0" end="0"/>
                                            </p:txEl>
                                          </p:spTgt>
                                        </p:tgtEl>
                                      </p:cBhvr>
                                    </p:animEffect>
                                  </p:childTnLst>
                                </p:cTn>
                              </p:par>
                            </p:childTnLst>
                          </p:cTn>
                        </p:par>
                        <p:par>
                          <p:cTn id="36" fill="hold">
                            <p:stCondLst>
                              <p:cond delay="1000"/>
                            </p:stCondLst>
                            <p:childTnLst>
                              <p:par>
                                <p:cTn id="37" presetID="8" presetClass="entr" presetSubtype="16" fill="hold"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diamond(in)">
                                      <p:cBhvr>
                                        <p:cTn id="39" dur="1000"/>
                                        <p:tgtEl>
                                          <p:spTgt spid="8">
                                            <p:txEl>
                                              <p:pRg st="0" end="0"/>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ppt_w</p:attrName>
                                        </p:attrNameLst>
                                      </p:cBhvr>
                                      <p:tavLst>
                                        <p:tav tm="0">
                                          <p:val>
                                            <p:strVal val="#ppt_w*0.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1000" fill="hold"/>
                                        <p:tgtEl>
                                          <p:spTgt spid="5"/>
                                        </p:tgtEl>
                                        <p:attrNameLst>
                                          <p:attrName>ppt_x</p:attrName>
                                        </p:attrNameLst>
                                      </p:cBhvr>
                                      <p:tavLst>
                                        <p:tav tm="0">
                                          <p:val>
                                            <p:strVal val="#ppt_x-.2"/>
                                          </p:val>
                                        </p:tav>
                                        <p:tav tm="100000">
                                          <p:val>
                                            <p:strVal val="#ppt_x"/>
                                          </p:val>
                                        </p:tav>
                                      </p:tavLst>
                                    </p:anim>
                                    <p:anim calcmode="lin" valueType="num">
                                      <p:cBhvr>
                                        <p:cTn id="45" dur="1000" fill="hold"/>
                                        <p:tgtEl>
                                          <p:spTgt spid="5"/>
                                        </p:tgtEl>
                                        <p:attrNameLst>
                                          <p:attrName>ppt_y</p:attrName>
                                        </p:attrNameLst>
                                      </p:cBhvr>
                                      <p:tavLst>
                                        <p:tav tm="0">
                                          <p:val>
                                            <p:strVal val="#ppt_y"/>
                                          </p:val>
                                        </p:tav>
                                        <p:tav tm="100000">
                                          <p:val>
                                            <p:strVal val="#ppt_y"/>
                                          </p:val>
                                        </p:tav>
                                      </p:tavLst>
                                    </p:anim>
                                    <p:animEffect transition="in" filter="fade">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848600" cy="746760"/>
          </a:xfrm>
        </p:spPr>
        <p:txBody>
          <a:bodyPr>
            <a:normAutofit/>
          </a:bodyPr>
          <a:lstStyle/>
          <a:p>
            <a:r>
              <a:rPr lang="en-US" sz="3600" b="0" dirty="0" smtClean="0">
                <a:solidFill>
                  <a:schemeClr val="tx2">
                    <a:lumMod val="75000"/>
                  </a:schemeClr>
                </a:solidFill>
              </a:rPr>
              <a:t>Ministries Brochure/Fair</a:t>
            </a:r>
            <a:endParaRPr lang="en-US" sz="3600" b="0" dirty="0">
              <a:solidFill>
                <a:schemeClr val="tx2">
                  <a:lumMod val="75000"/>
                </a:schemeClr>
              </a:solidFill>
            </a:endParaRPr>
          </a:p>
        </p:txBody>
      </p:sp>
      <p:sp>
        <p:nvSpPr>
          <p:cNvPr id="4" name="Text Placeholder 3"/>
          <p:cNvSpPr>
            <a:spLocks noGrp="1"/>
          </p:cNvSpPr>
          <p:nvPr>
            <p:ph type="body" idx="1"/>
          </p:nvPr>
        </p:nvSpPr>
        <p:spPr>
          <a:xfrm>
            <a:off x="304800" y="1447800"/>
            <a:ext cx="3581400" cy="762000"/>
          </a:xfrm>
          <a:solidFill>
            <a:schemeClr val="accent2">
              <a:lumMod val="60000"/>
              <a:lumOff val="40000"/>
            </a:schemeClr>
          </a:solidFill>
        </p:spPr>
        <p:txBody>
          <a:bodyPr>
            <a:normAutofit lnSpcReduction="10000"/>
          </a:bodyPr>
          <a:lstStyle/>
          <a:p>
            <a:pPr algn="ctr"/>
            <a:r>
              <a:rPr lang="en-US" sz="2400" dirty="0" smtClean="0">
                <a:solidFill>
                  <a:schemeClr val="bg2">
                    <a:lumMod val="50000"/>
                  </a:schemeClr>
                </a:solidFill>
              </a:rPr>
              <a:t>Belonging and Invitation</a:t>
            </a:r>
          </a:p>
        </p:txBody>
      </p:sp>
      <p:sp>
        <p:nvSpPr>
          <p:cNvPr id="5" name="Text Placeholder 4"/>
          <p:cNvSpPr>
            <a:spLocks noGrp="1"/>
          </p:cNvSpPr>
          <p:nvPr>
            <p:ph type="body" sz="half" idx="3"/>
          </p:nvPr>
        </p:nvSpPr>
        <p:spPr>
          <a:xfrm>
            <a:off x="4343400" y="1371600"/>
            <a:ext cx="4419600" cy="914400"/>
          </a:xfrm>
          <a:solidFill>
            <a:schemeClr val="accent2">
              <a:lumMod val="60000"/>
              <a:lumOff val="40000"/>
            </a:schemeClr>
          </a:solidFill>
          <a:ln>
            <a:solidFill>
              <a:schemeClr val="bg1"/>
            </a:solidFill>
          </a:ln>
        </p:spPr>
        <p:txBody>
          <a:bodyPr>
            <a:noAutofit/>
          </a:bodyPr>
          <a:lstStyle/>
          <a:p>
            <a:r>
              <a:rPr lang="en-US" sz="2400" dirty="0" smtClean="0">
                <a:solidFill>
                  <a:schemeClr val="bg2">
                    <a:lumMod val="50000"/>
                  </a:schemeClr>
                </a:solidFill>
                <a:sym typeface="Wingdings" pitchFamily="2" charset="2"/>
              </a:rPr>
              <a:t>E</a:t>
            </a:r>
            <a:r>
              <a:rPr lang="en-US" sz="2400" dirty="0" smtClean="0">
                <a:solidFill>
                  <a:schemeClr val="bg2">
                    <a:lumMod val="50000"/>
                  </a:schemeClr>
                </a:solidFill>
              </a:rPr>
              <a:t>ach Member of Body of Christ Brings Unique Gifts</a:t>
            </a:r>
          </a:p>
        </p:txBody>
      </p:sp>
      <p:sp>
        <p:nvSpPr>
          <p:cNvPr id="3" name="Content Placeholder 2"/>
          <p:cNvSpPr>
            <a:spLocks noGrp="1"/>
          </p:cNvSpPr>
          <p:nvPr>
            <p:ph sz="quarter" idx="2"/>
          </p:nvPr>
        </p:nvSpPr>
        <p:spPr>
          <a:xfrm>
            <a:off x="228600" y="2209800"/>
            <a:ext cx="3657600" cy="4495800"/>
          </a:xfrm>
          <a:ln>
            <a:noFill/>
          </a:ln>
        </p:spPr>
        <p:txBody>
          <a:bodyPr>
            <a:normAutofit fontScale="55000" lnSpcReduction="20000"/>
          </a:bodyPr>
          <a:lstStyle/>
          <a:p>
            <a:pPr>
              <a:buNone/>
            </a:pPr>
            <a:endParaRPr lang="en-US" dirty="0" smtClean="0"/>
          </a:p>
          <a:p>
            <a:pPr>
              <a:spcBef>
                <a:spcPts val="0"/>
              </a:spcBef>
              <a:buNone/>
            </a:pPr>
            <a:r>
              <a:rPr lang="en-US" sz="5500" b="1" dirty="0" smtClean="0">
                <a:solidFill>
                  <a:schemeClr val="accent4">
                    <a:lumMod val="50000"/>
                  </a:schemeClr>
                </a:solidFill>
              </a:rPr>
              <a:t>Brochure:</a:t>
            </a:r>
          </a:p>
          <a:p>
            <a:r>
              <a:rPr lang="en-US" sz="5100" dirty="0" smtClean="0">
                <a:solidFill>
                  <a:schemeClr val="accent2">
                    <a:lumMod val="75000"/>
                  </a:schemeClr>
                </a:solidFill>
              </a:rPr>
              <a:t>Committee members comfortable w/computer </a:t>
            </a:r>
          </a:p>
          <a:p>
            <a:r>
              <a:rPr lang="en-US" sz="5100" dirty="0" smtClean="0">
                <a:solidFill>
                  <a:schemeClr val="accent3">
                    <a:lumMod val="75000"/>
                  </a:schemeClr>
                </a:solidFill>
              </a:rPr>
              <a:t>Pastor’s letter of welcome</a:t>
            </a:r>
          </a:p>
          <a:p>
            <a:r>
              <a:rPr lang="en-US" sz="5100" dirty="0" smtClean="0">
                <a:solidFill>
                  <a:schemeClr val="accent6">
                    <a:lumMod val="75000"/>
                  </a:schemeClr>
                </a:solidFill>
              </a:rPr>
              <a:t>Contact info for parish office &amp; staff</a:t>
            </a:r>
          </a:p>
          <a:p>
            <a:r>
              <a:rPr lang="en-US" sz="5100" dirty="0" smtClean="0">
                <a:solidFill>
                  <a:schemeClr val="accent2">
                    <a:lumMod val="75000"/>
                  </a:schemeClr>
                </a:solidFill>
              </a:rPr>
              <a:t>Thorough description</a:t>
            </a:r>
          </a:p>
        </p:txBody>
      </p:sp>
      <p:sp>
        <p:nvSpPr>
          <p:cNvPr id="6" name="Content Placeholder 5"/>
          <p:cNvSpPr>
            <a:spLocks noGrp="1"/>
          </p:cNvSpPr>
          <p:nvPr>
            <p:ph sz="quarter" idx="4"/>
          </p:nvPr>
        </p:nvSpPr>
        <p:spPr>
          <a:xfrm>
            <a:off x="4419600" y="2438400"/>
            <a:ext cx="4419600" cy="4267200"/>
          </a:xfrm>
          <a:ln>
            <a:noFill/>
          </a:ln>
        </p:spPr>
        <p:txBody>
          <a:bodyPr>
            <a:normAutofit/>
          </a:bodyPr>
          <a:lstStyle/>
          <a:p>
            <a:pPr>
              <a:buNone/>
            </a:pPr>
            <a:r>
              <a:rPr lang="en-US" sz="2600" b="1" dirty="0" smtClean="0">
                <a:solidFill>
                  <a:schemeClr val="accent4">
                    <a:lumMod val="50000"/>
                  </a:schemeClr>
                </a:solidFill>
              </a:rPr>
              <a:t>Ministry fair: </a:t>
            </a:r>
          </a:p>
          <a:p>
            <a:r>
              <a:rPr lang="en-US" sz="2600" dirty="0" smtClean="0">
                <a:solidFill>
                  <a:schemeClr val="accent3">
                    <a:lumMod val="75000"/>
                  </a:schemeClr>
                </a:solidFill>
              </a:rPr>
              <a:t>1-2x/year after masses</a:t>
            </a:r>
          </a:p>
          <a:p>
            <a:r>
              <a:rPr lang="en-US" sz="2600" dirty="0" smtClean="0">
                <a:solidFill>
                  <a:schemeClr val="accent6">
                    <a:lumMod val="75000"/>
                  </a:schemeClr>
                </a:solidFill>
              </a:rPr>
              <a:t>In church hall</a:t>
            </a:r>
          </a:p>
          <a:p>
            <a:r>
              <a:rPr lang="en-US" sz="2600" dirty="0" smtClean="0">
                <a:solidFill>
                  <a:schemeClr val="accent2">
                    <a:lumMod val="75000"/>
                  </a:schemeClr>
                </a:solidFill>
              </a:rPr>
              <a:t>Each ministry on display</a:t>
            </a:r>
          </a:p>
          <a:p>
            <a:r>
              <a:rPr lang="en-US" sz="2600" dirty="0" smtClean="0">
                <a:solidFill>
                  <a:schemeClr val="accent3">
                    <a:lumMod val="75000"/>
                  </a:schemeClr>
                </a:solidFill>
              </a:rPr>
              <a:t>Reps: welcome, inform &amp; sign up new participants</a:t>
            </a:r>
            <a:r>
              <a:rPr lang="en-US" sz="2600" dirty="0" smtClean="0">
                <a:solidFill>
                  <a:schemeClr val="accent1">
                    <a:lumMod val="75000"/>
                  </a:schemeClr>
                </a:solidFill>
              </a:rPr>
              <a:t>  </a:t>
            </a:r>
          </a:p>
          <a:p>
            <a:r>
              <a:rPr lang="en-US" sz="2600" dirty="0" smtClean="0">
                <a:solidFill>
                  <a:schemeClr val="accent6">
                    <a:lumMod val="75000"/>
                  </a:schemeClr>
                </a:solidFill>
              </a:rPr>
              <a:t>Freebies, drawings, flyers</a:t>
            </a:r>
          </a:p>
          <a:p>
            <a:r>
              <a:rPr lang="en-US" sz="2600" dirty="0" smtClean="0">
                <a:solidFill>
                  <a:schemeClr val="accent2">
                    <a:lumMod val="75000"/>
                  </a:schemeClr>
                </a:solidFill>
              </a:rPr>
              <a:t>Organizing committee invites all ministries</a:t>
            </a:r>
          </a:p>
        </p:txBody>
      </p:sp>
      <p:cxnSp>
        <p:nvCxnSpPr>
          <p:cNvPr id="8" name="Straight Connector 7"/>
          <p:cNvCxnSpPr/>
          <p:nvPr/>
        </p:nvCxnSpPr>
        <p:spPr>
          <a:xfrm>
            <a:off x="4191000" y="2438400"/>
            <a:ext cx="0" cy="42672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heel(4)">
                                      <p:cBhvr>
                                        <p:cTn id="7" dur="500"/>
                                        <p:tgtEl>
                                          <p:spTgt spid="4">
                                            <p:bg/>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heel(4)">
                                      <p:cBhvr>
                                        <p:cTn id="10" dur="500"/>
                                        <p:tgtEl>
                                          <p:spTgt spid="4">
                                            <p:txEl>
                                              <p:pRg st="0" end="0"/>
                                            </p:txEl>
                                          </p:spTgt>
                                        </p:tgtEl>
                                      </p:cBhvr>
                                    </p:animEffect>
                                  </p:childTnLst>
                                </p:cTn>
                              </p:par>
                            </p:childTnLst>
                          </p:cTn>
                        </p:par>
                        <p:par>
                          <p:cTn id="11" fill="hold">
                            <p:stCondLst>
                              <p:cond delay="500"/>
                            </p:stCondLst>
                            <p:childTnLst>
                              <p:par>
                                <p:cTn id="12" presetID="21" presetClass="entr" presetSubtype="4" fill="hold" grpId="0" nodeType="afterEffect">
                                  <p:stCondLst>
                                    <p:cond delay="0"/>
                                  </p:stCondLst>
                                  <p:childTnLst>
                                    <p:set>
                                      <p:cBhvr>
                                        <p:cTn id="13" dur="1" fill="hold">
                                          <p:stCondLst>
                                            <p:cond delay="0"/>
                                          </p:stCondLst>
                                        </p:cTn>
                                        <p:tgtEl>
                                          <p:spTgt spid="5">
                                            <p:bg/>
                                          </p:spTgt>
                                        </p:tgtEl>
                                        <p:attrNameLst>
                                          <p:attrName>style.visibility</p:attrName>
                                        </p:attrNameLst>
                                      </p:cBhvr>
                                      <p:to>
                                        <p:strVal val="visible"/>
                                      </p:to>
                                    </p:set>
                                    <p:animEffect transition="in" filter="wheel(4)">
                                      <p:cBhvr>
                                        <p:cTn id="14" dur="500"/>
                                        <p:tgtEl>
                                          <p:spTgt spid="5">
                                            <p:bg/>
                                          </p:spTgt>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heel(4)">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4)">
                                      <p:cBhvr>
                                        <p:cTn id="22" dur="500"/>
                                        <p:tgtEl>
                                          <p:spTgt spid="3">
                                            <p:txEl>
                                              <p:pRg st="1" end="1"/>
                                            </p:txEl>
                                          </p:spTgt>
                                        </p:tgtEl>
                                      </p:cBhvr>
                                    </p:animEffect>
                                  </p:childTnLst>
                                </p:cTn>
                              </p:par>
                            </p:childTnLst>
                          </p:cTn>
                        </p:par>
                        <p:par>
                          <p:cTn id="23" fill="hold">
                            <p:stCondLst>
                              <p:cond delay="500"/>
                            </p:stCondLst>
                            <p:childTnLst>
                              <p:par>
                                <p:cTn id="24" presetID="21"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4)">
                                      <p:cBhvr>
                                        <p:cTn id="26" dur="500"/>
                                        <p:tgtEl>
                                          <p:spTgt spid="3">
                                            <p:txEl>
                                              <p:pRg st="2" end="2"/>
                                            </p:txEl>
                                          </p:spTgt>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heel(4)">
                                      <p:cBhvr>
                                        <p:cTn id="30" dur="500"/>
                                        <p:tgtEl>
                                          <p:spTgt spid="3">
                                            <p:txEl>
                                              <p:pRg st="3" end="3"/>
                                            </p:txEl>
                                          </p:spTgt>
                                        </p:tgtEl>
                                      </p:cBhvr>
                                    </p:animEffect>
                                  </p:childTnLst>
                                </p:cTn>
                              </p:par>
                            </p:childTnLst>
                          </p:cTn>
                        </p:par>
                        <p:par>
                          <p:cTn id="31" fill="hold">
                            <p:stCondLst>
                              <p:cond delay="1500"/>
                            </p:stCondLst>
                            <p:childTnLst>
                              <p:par>
                                <p:cTn id="32" presetID="21" presetClass="entr" presetSubtype="4"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heel(4)">
                                      <p:cBhvr>
                                        <p:cTn id="34" dur="500"/>
                                        <p:tgtEl>
                                          <p:spTgt spid="3">
                                            <p:txEl>
                                              <p:pRg st="4" end="4"/>
                                            </p:txEl>
                                          </p:spTgt>
                                        </p:tgtEl>
                                      </p:cBhvr>
                                    </p:animEffect>
                                  </p:childTnLst>
                                </p:cTn>
                              </p:par>
                            </p:childTnLst>
                          </p:cTn>
                        </p:par>
                        <p:par>
                          <p:cTn id="35" fill="hold">
                            <p:stCondLst>
                              <p:cond delay="2000"/>
                            </p:stCondLst>
                            <p:childTnLst>
                              <p:par>
                                <p:cTn id="36" presetID="21"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4)">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heel(4)">
                                      <p:cBhvr>
                                        <p:cTn id="43" dur="500"/>
                                        <p:tgtEl>
                                          <p:spTgt spid="6">
                                            <p:txEl>
                                              <p:pRg st="0" end="0"/>
                                            </p:txEl>
                                          </p:spTgt>
                                        </p:tgtEl>
                                      </p:cBhvr>
                                    </p:animEffect>
                                  </p:childTnLst>
                                </p:cTn>
                              </p:par>
                            </p:childTnLst>
                          </p:cTn>
                        </p:par>
                        <p:par>
                          <p:cTn id="44" fill="hold">
                            <p:stCondLst>
                              <p:cond delay="500"/>
                            </p:stCondLst>
                            <p:childTnLst>
                              <p:par>
                                <p:cTn id="45" presetID="21" presetClass="entr" presetSubtype="4" fill="hold" grpId="0" nodeType="after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wheel(4)">
                                      <p:cBhvr>
                                        <p:cTn id="47" dur="500"/>
                                        <p:tgtEl>
                                          <p:spTgt spid="6">
                                            <p:txEl>
                                              <p:pRg st="1" end="1"/>
                                            </p:txEl>
                                          </p:spTgt>
                                        </p:tgtEl>
                                      </p:cBhvr>
                                    </p:animEffect>
                                  </p:childTnLst>
                                </p:cTn>
                              </p:par>
                            </p:childTnLst>
                          </p:cTn>
                        </p:par>
                        <p:par>
                          <p:cTn id="48" fill="hold">
                            <p:stCondLst>
                              <p:cond delay="1000"/>
                            </p:stCondLst>
                            <p:childTnLst>
                              <p:par>
                                <p:cTn id="49" presetID="21" presetClass="entr" presetSubtype="4" fill="hold" grpId="0" nodeType="after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Effect transition="in" filter="wheel(4)">
                                      <p:cBhvr>
                                        <p:cTn id="51" dur="500"/>
                                        <p:tgtEl>
                                          <p:spTgt spid="6">
                                            <p:txEl>
                                              <p:pRg st="2" end="2"/>
                                            </p:txEl>
                                          </p:spTgt>
                                        </p:tgtEl>
                                      </p:cBhvr>
                                    </p:animEffect>
                                  </p:childTnLst>
                                </p:cTn>
                              </p:par>
                            </p:childTnLst>
                          </p:cTn>
                        </p:par>
                        <p:par>
                          <p:cTn id="52" fill="hold">
                            <p:stCondLst>
                              <p:cond delay="1500"/>
                            </p:stCondLst>
                            <p:childTnLst>
                              <p:par>
                                <p:cTn id="53" presetID="21" presetClass="entr" presetSubtype="4" fill="hold" grpId="0" nodeType="after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heel(4)">
                                      <p:cBhvr>
                                        <p:cTn id="55" dur="500"/>
                                        <p:tgtEl>
                                          <p:spTgt spid="6">
                                            <p:txEl>
                                              <p:pRg st="3" end="3"/>
                                            </p:txEl>
                                          </p:spTgt>
                                        </p:tgtEl>
                                      </p:cBhvr>
                                    </p:animEffect>
                                  </p:childTnLst>
                                </p:cTn>
                              </p:par>
                            </p:childTnLst>
                          </p:cTn>
                        </p:par>
                        <p:par>
                          <p:cTn id="56" fill="hold">
                            <p:stCondLst>
                              <p:cond delay="2000"/>
                            </p:stCondLst>
                            <p:childTnLst>
                              <p:par>
                                <p:cTn id="57" presetID="21" presetClass="entr" presetSubtype="4" fill="hold" grpId="0" nodeType="after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heel(4)">
                                      <p:cBhvr>
                                        <p:cTn id="59" dur="500"/>
                                        <p:tgtEl>
                                          <p:spTgt spid="6">
                                            <p:txEl>
                                              <p:pRg st="4" end="4"/>
                                            </p:txEl>
                                          </p:spTgt>
                                        </p:tgtEl>
                                      </p:cBhvr>
                                    </p:animEffect>
                                  </p:childTnLst>
                                </p:cTn>
                              </p:par>
                            </p:childTnLst>
                          </p:cTn>
                        </p:par>
                        <p:par>
                          <p:cTn id="60" fill="hold">
                            <p:stCondLst>
                              <p:cond delay="2500"/>
                            </p:stCondLst>
                            <p:childTnLst>
                              <p:par>
                                <p:cTn id="61" presetID="21" presetClass="entr" presetSubtype="4" fill="hold" grpId="0" nodeType="afterEffect">
                                  <p:stCondLst>
                                    <p:cond delay="0"/>
                                  </p:stCondLst>
                                  <p:childTnLst>
                                    <p:set>
                                      <p:cBhvr>
                                        <p:cTn id="62" dur="1" fill="hold">
                                          <p:stCondLst>
                                            <p:cond delay="0"/>
                                          </p:stCondLst>
                                        </p:cTn>
                                        <p:tgtEl>
                                          <p:spTgt spid="6">
                                            <p:txEl>
                                              <p:pRg st="5" end="5"/>
                                            </p:txEl>
                                          </p:spTgt>
                                        </p:tgtEl>
                                        <p:attrNameLst>
                                          <p:attrName>style.visibility</p:attrName>
                                        </p:attrNameLst>
                                      </p:cBhvr>
                                      <p:to>
                                        <p:strVal val="visible"/>
                                      </p:to>
                                    </p:set>
                                    <p:animEffect transition="in" filter="wheel(4)">
                                      <p:cBhvr>
                                        <p:cTn id="63" dur="500"/>
                                        <p:tgtEl>
                                          <p:spTgt spid="6">
                                            <p:txEl>
                                              <p:pRg st="5" end="5"/>
                                            </p:txEl>
                                          </p:spTgt>
                                        </p:tgtEl>
                                      </p:cBhvr>
                                    </p:animEffect>
                                  </p:childTnLst>
                                </p:cTn>
                              </p:par>
                            </p:childTnLst>
                          </p:cTn>
                        </p:par>
                        <p:par>
                          <p:cTn id="64" fill="hold">
                            <p:stCondLst>
                              <p:cond delay="3000"/>
                            </p:stCondLst>
                            <p:childTnLst>
                              <p:par>
                                <p:cTn id="65" presetID="21" presetClass="entr" presetSubtype="4" fill="hold" grpId="0" nodeType="after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wheel(4)">
                                      <p:cBhvr>
                                        <p:cTn id="6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uiExpand="1" build="p" animBg="1"/>
      <p:bldP spid="3" grpId="0" uiExpand="1" build="p"/>
      <p:bldP spid="6"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446020" y="2979420"/>
            <a:ext cx="6019800" cy="670560"/>
          </a:xfrm>
        </p:spPr>
        <p:txBody>
          <a:bodyPr>
            <a:noAutofit/>
          </a:bodyPr>
          <a:lstStyle/>
          <a:p>
            <a:r>
              <a:rPr lang="en-US" sz="4800" b="0" dirty="0" smtClean="0">
                <a:solidFill>
                  <a:schemeClr val="tx2">
                    <a:lumMod val="75000"/>
                  </a:schemeClr>
                </a:solidFill>
              </a:rPr>
              <a:t>New parishioners</a:t>
            </a:r>
            <a:endParaRPr lang="en-US" sz="4800" b="0" dirty="0">
              <a:solidFill>
                <a:schemeClr val="tx2">
                  <a:lumMod val="75000"/>
                </a:schemeClr>
              </a:solidFill>
            </a:endParaRPr>
          </a:p>
        </p:txBody>
      </p:sp>
      <p:sp>
        <p:nvSpPr>
          <p:cNvPr id="3" name="Content Placeholder 2"/>
          <p:cNvSpPr>
            <a:spLocks noGrp="1"/>
          </p:cNvSpPr>
          <p:nvPr>
            <p:ph idx="1"/>
          </p:nvPr>
        </p:nvSpPr>
        <p:spPr>
          <a:xfrm>
            <a:off x="914400" y="609600"/>
            <a:ext cx="7924800" cy="6248400"/>
          </a:xfrm>
        </p:spPr>
        <p:txBody>
          <a:bodyPr>
            <a:noAutofit/>
          </a:bodyPr>
          <a:lstStyle/>
          <a:p>
            <a:pPr>
              <a:spcBef>
                <a:spcPts val="0"/>
              </a:spcBef>
            </a:pPr>
            <a:r>
              <a:rPr lang="en-US" sz="2800" dirty="0" smtClean="0">
                <a:solidFill>
                  <a:schemeClr val="accent2">
                    <a:lumMod val="75000"/>
                  </a:schemeClr>
                </a:solidFill>
              </a:rPr>
              <a:t>Folder w/ all parish info that would be helpful</a:t>
            </a:r>
          </a:p>
          <a:p>
            <a:pPr lvl="1">
              <a:spcBef>
                <a:spcPts val="0"/>
              </a:spcBef>
            </a:pPr>
            <a:r>
              <a:rPr lang="en-US" dirty="0" smtClean="0">
                <a:solidFill>
                  <a:schemeClr val="accent4">
                    <a:lumMod val="75000"/>
                  </a:schemeClr>
                </a:solidFill>
              </a:rPr>
              <a:t>Census</a:t>
            </a:r>
          </a:p>
          <a:p>
            <a:pPr lvl="1">
              <a:spcBef>
                <a:spcPts val="0"/>
              </a:spcBef>
            </a:pPr>
            <a:r>
              <a:rPr lang="en-US" dirty="0" smtClean="0">
                <a:solidFill>
                  <a:schemeClr val="tx1">
                    <a:lumMod val="50000"/>
                  </a:schemeClr>
                </a:solidFill>
              </a:rPr>
              <a:t>Ministry booklets</a:t>
            </a:r>
          </a:p>
          <a:p>
            <a:pPr lvl="1">
              <a:spcBef>
                <a:spcPts val="0"/>
              </a:spcBef>
            </a:pPr>
            <a:r>
              <a:rPr lang="en-US" dirty="0" smtClean="0">
                <a:solidFill>
                  <a:schemeClr val="accent4">
                    <a:lumMod val="75000"/>
                  </a:schemeClr>
                </a:solidFill>
              </a:rPr>
              <a:t>Programs interesting to newcomers</a:t>
            </a:r>
          </a:p>
          <a:p>
            <a:pPr lvl="1">
              <a:spcBef>
                <a:spcPts val="0"/>
              </a:spcBef>
            </a:pPr>
            <a:r>
              <a:rPr lang="en-US" dirty="0" smtClean="0">
                <a:solidFill>
                  <a:schemeClr val="tx1">
                    <a:lumMod val="50000"/>
                  </a:schemeClr>
                </a:solidFill>
              </a:rPr>
              <a:t>Electronic giving</a:t>
            </a:r>
          </a:p>
          <a:p>
            <a:pPr lvl="1">
              <a:spcBef>
                <a:spcPts val="0"/>
              </a:spcBef>
            </a:pPr>
            <a:r>
              <a:rPr lang="en-US" dirty="0" smtClean="0">
                <a:solidFill>
                  <a:schemeClr val="accent4">
                    <a:lumMod val="75000"/>
                  </a:schemeClr>
                </a:solidFill>
              </a:rPr>
              <a:t>Parish mission statement and plan</a:t>
            </a:r>
          </a:p>
          <a:p>
            <a:pPr lvl="1">
              <a:spcBef>
                <a:spcPts val="0"/>
              </a:spcBef>
            </a:pPr>
            <a:r>
              <a:rPr lang="en-US" dirty="0" smtClean="0">
                <a:solidFill>
                  <a:schemeClr val="tx1">
                    <a:lumMod val="50000"/>
                  </a:schemeClr>
                </a:solidFill>
              </a:rPr>
              <a:t>Do NOT fundraise</a:t>
            </a:r>
          </a:p>
          <a:p>
            <a:pPr>
              <a:spcBef>
                <a:spcPts val="0"/>
              </a:spcBef>
            </a:pPr>
            <a:r>
              <a:rPr lang="en-US" sz="2800" dirty="0" smtClean="0">
                <a:solidFill>
                  <a:schemeClr val="bg2">
                    <a:lumMod val="25000"/>
                  </a:schemeClr>
                </a:solidFill>
              </a:rPr>
              <a:t>Visit/Call</a:t>
            </a:r>
          </a:p>
          <a:p>
            <a:pPr>
              <a:spcBef>
                <a:spcPts val="0"/>
              </a:spcBef>
            </a:pPr>
            <a:r>
              <a:rPr lang="en-US" dirty="0" smtClean="0">
                <a:solidFill>
                  <a:schemeClr val="accent2">
                    <a:lumMod val="75000"/>
                  </a:schemeClr>
                </a:solidFill>
              </a:rPr>
              <a:t>Meal</a:t>
            </a:r>
            <a:endParaRPr lang="en-US" sz="2800" dirty="0" smtClean="0">
              <a:solidFill>
                <a:schemeClr val="accent2">
                  <a:lumMod val="75000"/>
                </a:schemeClr>
              </a:solidFill>
            </a:endParaRPr>
          </a:p>
          <a:p>
            <a:pPr lvl="1">
              <a:spcBef>
                <a:spcPts val="0"/>
              </a:spcBef>
            </a:pPr>
            <a:r>
              <a:rPr lang="en-US" dirty="0" smtClean="0">
                <a:solidFill>
                  <a:schemeClr val="accent4">
                    <a:lumMod val="75000"/>
                  </a:schemeClr>
                </a:solidFill>
              </a:rPr>
              <a:t>Multiple times/year</a:t>
            </a:r>
          </a:p>
          <a:p>
            <a:pPr lvl="1">
              <a:spcBef>
                <a:spcPts val="0"/>
              </a:spcBef>
            </a:pPr>
            <a:r>
              <a:rPr lang="en-US" dirty="0" smtClean="0">
                <a:solidFill>
                  <a:schemeClr val="tx1">
                    <a:lumMod val="50000"/>
                  </a:schemeClr>
                </a:solidFill>
              </a:rPr>
              <a:t>Parish staff &amp;/or parishioners sit with newcomers </a:t>
            </a:r>
          </a:p>
          <a:p>
            <a:pPr lvl="1">
              <a:spcBef>
                <a:spcPts val="0"/>
              </a:spcBef>
            </a:pPr>
            <a:r>
              <a:rPr lang="en-US" dirty="0" smtClean="0">
                <a:solidFill>
                  <a:schemeClr val="accent4">
                    <a:lumMod val="75000"/>
                  </a:schemeClr>
                </a:solidFill>
              </a:rPr>
              <a:t>Share parish plan/programs &amp; invite participation</a:t>
            </a:r>
          </a:p>
          <a:p>
            <a:pPr>
              <a:spcBef>
                <a:spcPts val="0"/>
              </a:spcBef>
            </a:pPr>
            <a:r>
              <a:rPr lang="en-US" sz="2800" dirty="0" smtClean="0">
                <a:solidFill>
                  <a:schemeClr val="accent2">
                    <a:lumMod val="75000"/>
                  </a:schemeClr>
                </a:solidFill>
              </a:rPr>
              <a:t>Personally invite to parish events the first year</a:t>
            </a:r>
          </a:p>
        </p:txBody>
      </p:sp>
      <p:pic>
        <p:nvPicPr>
          <p:cNvPr id="4" name="Picture 2" descr="C:\Users\brudolph\AppData\Local\Microsoft\Windows\Temporary Internet Files\Content.IE5\BJNZQW21\MC900057313[1].wmf"/>
          <p:cNvPicPr>
            <a:picLocks noChangeAspect="1" noChangeArrowheads="1"/>
          </p:cNvPicPr>
          <p:nvPr/>
        </p:nvPicPr>
        <p:blipFill>
          <a:blip r:embed="rId3" cstate="print"/>
          <a:srcRect/>
          <a:stretch>
            <a:fillRect/>
          </a:stretch>
        </p:blipFill>
        <p:spPr bwMode="auto">
          <a:xfrm>
            <a:off x="7162800" y="1371600"/>
            <a:ext cx="1669233" cy="1752600"/>
          </a:xfrm>
          <a:prstGeom prst="rect">
            <a:avLst/>
          </a:prstGeom>
          <a:noFill/>
        </p:spPr>
      </p:pic>
      <p:pic>
        <p:nvPicPr>
          <p:cNvPr id="5" name="Picture 3" descr="C:\Users\brudolph\AppData\Local\Microsoft\Windows\Temporary Internet Files\Content.IE5\Y536Z0WQ\MC900332940[1].wmf"/>
          <p:cNvPicPr>
            <a:picLocks noChangeAspect="1" noChangeArrowheads="1"/>
          </p:cNvPicPr>
          <p:nvPr/>
        </p:nvPicPr>
        <p:blipFill>
          <a:blip r:embed="rId4" cstate="print"/>
          <a:srcRect/>
          <a:stretch>
            <a:fillRect/>
          </a:stretch>
        </p:blipFill>
        <p:spPr bwMode="auto">
          <a:xfrm>
            <a:off x="5181600" y="3352800"/>
            <a:ext cx="2282064"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500"/>
                                        <p:tgtEl>
                                          <p:spTgt spid="3">
                                            <p:txEl>
                                              <p:pRg st="0" end="0"/>
                                            </p:txEl>
                                          </p:spTgt>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500"/>
                                        <p:tgtEl>
                                          <p:spTgt spid="3">
                                            <p:txEl>
                                              <p:pRg st="1" end="1"/>
                                            </p:txEl>
                                          </p:spTgt>
                                        </p:tgtEl>
                                      </p:cBhvr>
                                    </p:animEffect>
                                  </p:childTnLst>
                                </p:cTn>
                              </p:par>
                            </p:childTnLst>
                          </p:cTn>
                        </p:par>
                        <p:par>
                          <p:cTn id="12" fill="hold">
                            <p:stCondLst>
                              <p:cond delay="1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500"/>
                                        <p:tgtEl>
                                          <p:spTgt spid="3">
                                            <p:txEl>
                                              <p:pRg st="2" end="2"/>
                                            </p:txEl>
                                          </p:spTgt>
                                        </p:tgtEl>
                                      </p:cBhvr>
                                    </p:animEffect>
                                  </p:childTnLst>
                                </p:cTn>
                              </p:par>
                            </p:childTnLst>
                          </p:cTn>
                        </p:par>
                        <p:par>
                          <p:cTn id="16" fill="hold">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amond(in)">
                                      <p:cBhvr>
                                        <p:cTn id="19" dur="500"/>
                                        <p:tgtEl>
                                          <p:spTgt spid="3">
                                            <p:txEl>
                                              <p:pRg st="3" end="3"/>
                                            </p:txEl>
                                          </p:spTgt>
                                        </p:tgtEl>
                                      </p:cBhvr>
                                    </p:animEffect>
                                  </p:childTnLst>
                                </p:cTn>
                              </p:par>
                            </p:childTnLst>
                          </p:cTn>
                        </p:par>
                        <p:par>
                          <p:cTn id="20" fill="hold">
                            <p:stCondLst>
                              <p:cond delay="2000"/>
                            </p:stCondLst>
                            <p:childTnLst>
                              <p:par>
                                <p:cTn id="21" presetID="8"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amond(in)">
                                      <p:cBhvr>
                                        <p:cTn id="23" dur="500"/>
                                        <p:tgtEl>
                                          <p:spTgt spid="3">
                                            <p:txEl>
                                              <p:pRg st="4" end="4"/>
                                            </p:txEl>
                                          </p:spTgt>
                                        </p:tgtEl>
                                      </p:cBhvr>
                                    </p:animEffect>
                                  </p:childTnLst>
                                </p:cTn>
                              </p:par>
                            </p:childTnLst>
                          </p:cTn>
                        </p:par>
                        <p:par>
                          <p:cTn id="24" fill="hold">
                            <p:stCondLst>
                              <p:cond delay="2500"/>
                            </p:stCondLst>
                            <p:childTnLst>
                              <p:par>
                                <p:cTn id="25" presetID="8"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500"/>
                                        <p:tgtEl>
                                          <p:spTgt spid="3">
                                            <p:txEl>
                                              <p:pRg st="5" end="5"/>
                                            </p:txEl>
                                          </p:spTgt>
                                        </p:tgtEl>
                                      </p:cBhvr>
                                    </p:animEffect>
                                  </p:childTnLst>
                                </p:cTn>
                              </p:par>
                            </p:childTnLst>
                          </p:cTn>
                        </p:par>
                        <p:par>
                          <p:cTn id="28" fill="hold">
                            <p:stCondLst>
                              <p:cond delay="3000"/>
                            </p:stCondLst>
                            <p:childTnLst>
                              <p:par>
                                <p:cTn id="29" presetID="8" presetClass="entr" presetSubtype="16"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amond(in)">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diamond(in)">
                                      <p:cBhvr>
                                        <p:cTn id="36" dur="500"/>
                                        <p:tgtEl>
                                          <p:spTgt spid="3">
                                            <p:txEl>
                                              <p:pRg st="7" end="7"/>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amond(in)">
                                      <p:cBhvr>
                                        <p:cTn id="39" dur="10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diamond(in)">
                                      <p:cBhvr>
                                        <p:cTn id="44" dur="500"/>
                                        <p:tgtEl>
                                          <p:spTgt spid="3">
                                            <p:txEl>
                                              <p:pRg st="8" end="8"/>
                                            </p:txEl>
                                          </p:spTgt>
                                        </p:tgtEl>
                                      </p:cBhvr>
                                    </p:animEffect>
                                  </p:childTnLst>
                                </p:cTn>
                              </p:par>
                              <p:par>
                                <p:cTn id="45" presetID="8" presetClass="entr" presetSubtype="16"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amond(in)">
                                      <p:cBhvr>
                                        <p:cTn id="47" dur="1000"/>
                                        <p:tgtEl>
                                          <p:spTgt spid="5"/>
                                        </p:tgtEl>
                                      </p:cBhvr>
                                    </p:animEffect>
                                  </p:childTnLst>
                                </p:cTn>
                              </p:par>
                            </p:childTnLst>
                          </p:cTn>
                        </p:par>
                        <p:par>
                          <p:cTn id="48" fill="hold">
                            <p:stCondLst>
                              <p:cond delay="1000"/>
                            </p:stCondLst>
                            <p:childTnLst>
                              <p:par>
                                <p:cTn id="49" presetID="8" presetClass="entr" presetSubtype="16"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diamond(in)">
                                      <p:cBhvr>
                                        <p:cTn id="51" dur="500"/>
                                        <p:tgtEl>
                                          <p:spTgt spid="3">
                                            <p:txEl>
                                              <p:pRg st="9" end="9"/>
                                            </p:txEl>
                                          </p:spTgt>
                                        </p:tgtEl>
                                      </p:cBhvr>
                                    </p:animEffect>
                                  </p:childTnLst>
                                </p:cTn>
                              </p:par>
                            </p:childTnLst>
                          </p:cTn>
                        </p:par>
                        <p:par>
                          <p:cTn id="52" fill="hold">
                            <p:stCondLst>
                              <p:cond delay="1500"/>
                            </p:stCondLst>
                            <p:childTnLst>
                              <p:par>
                                <p:cTn id="53" presetID="8" presetClass="entr" presetSubtype="16" fill="hold" grpId="0" nodeType="after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diamond(in)">
                                      <p:cBhvr>
                                        <p:cTn id="55" dur="500"/>
                                        <p:tgtEl>
                                          <p:spTgt spid="3">
                                            <p:txEl>
                                              <p:pRg st="10" end="10"/>
                                            </p:txEl>
                                          </p:spTgt>
                                        </p:tgtEl>
                                      </p:cBhvr>
                                    </p:animEffect>
                                  </p:childTnLst>
                                </p:cTn>
                              </p:par>
                            </p:childTnLst>
                          </p:cTn>
                        </p:par>
                        <p:par>
                          <p:cTn id="56" fill="hold">
                            <p:stCondLst>
                              <p:cond delay="2000"/>
                            </p:stCondLst>
                            <p:childTnLst>
                              <p:par>
                                <p:cTn id="57" presetID="8" presetClass="entr" presetSubtype="16" fill="hold" grpId="0" nodeType="after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diamond(in)">
                                      <p:cBhvr>
                                        <p:cTn id="59" dur="500"/>
                                        <p:tgtEl>
                                          <p:spTgt spid="3">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grpId="0" nodeType="clickEffect">
                                  <p:stCondLst>
                                    <p:cond delay="0"/>
                                  </p:stCondLst>
                                  <p:childTnLst>
                                    <p:set>
                                      <p:cBhvr>
                                        <p:cTn id="63" dur="1" fill="hold">
                                          <p:stCondLst>
                                            <p:cond delay="0"/>
                                          </p:stCondLst>
                                        </p:cTn>
                                        <p:tgtEl>
                                          <p:spTgt spid="3">
                                            <p:txEl>
                                              <p:pRg st="12" end="12"/>
                                            </p:txEl>
                                          </p:spTgt>
                                        </p:tgtEl>
                                        <p:attrNameLst>
                                          <p:attrName>style.visibility</p:attrName>
                                        </p:attrNameLst>
                                      </p:cBhvr>
                                      <p:to>
                                        <p:strVal val="visible"/>
                                      </p:to>
                                    </p:set>
                                    <p:animEffect transition="in" filter="diamond(in)">
                                      <p:cBhvr>
                                        <p:cTn id="6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1000"/>
            <a:ext cx="7242048" cy="746760"/>
          </a:xfrm>
        </p:spPr>
        <p:txBody>
          <a:bodyPr>
            <a:normAutofit/>
          </a:bodyPr>
          <a:lstStyle/>
          <a:p>
            <a:r>
              <a:rPr lang="en-US" sz="3600" dirty="0" smtClean="0">
                <a:solidFill>
                  <a:schemeClr val="tx2">
                    <a:lumMod val="75000"/>
                  </a:schemeClr>
                </a:solidFill>
              </a:rPr>
              <a:t>Prayers, cont.</a:t>
            </a:r>
            <a:endParaRPr lang="en-US" sz="3600" dirty="0">
              <a:solidFill>
                <a:schemeClr val="tx2">
                  <a:lumMod val="75000"/>
                </a:schemeClr>
              </a:solidFill>
            </a:endParaRPr>
          </a:p>
        </p:txBody>
      </p:sp>
      <p:sp>
        <p:nvSpPr>
          <p:cNvPr id="6" name="Content Placeholder 5"/>
          <p:cNvSpPr>
            <a:spLocks noGrp="1"/>
          </p:cNvSpPr>
          <p:nvPr>
            <p:ph sz="half" idx="1"/>
          </p:nvPr>
        </p:nvSpPr>
        <p:spPr>
          <a:xfrm>
            <a:off x="228600" y="1143000"/>
            <a:ext cx="3962400" cy="5410200"/>
          </a:xfrm>
        </p:spPr>
        <p:txBody>
          <a:bodyPr>
            <a:normAutofit fontScale="40000" lnSpcReduction="20000"/>
          </a:bodyPr>
          <a:lstStyle/>
          <a:p>
            <a:pPr>
              <a:buNone/>
            </a:pPr>
            <a:r>
              <a:rPr lang="en-US" sz="6000" u="sng" dirty="0" smtClean="0">
                <a:solidFill>
                  <a:schemeClr val="accent2">
                    <a:lumMod val="75000"/>
                  </a:schemeClr>
                </a:solidFill>
              </a:rPr>
              <a:t>Hospitality Prayer #2</a:t>
            </a:r>
          </a:p>
          <a:p>
            <a:pPr>
              <a:buNone/>
            </a:pPr>
            <a:r>
              <a:rPr lang="en-US" sz="6000" dirty="0" smtClean="0">
                <a:solidFill>
                  <a:schemeClr val="accent2">
                    <a:lumMod val="75000"/>
                  </a:schemeClr>
                </a:solidFill>
              </a:rPr>
              <a:t>Lord, give us the eyes of Jesus to see our neighbors and the strangers we meet. Teach us what it means to love the stranger as we love ourselves. Forgive us for our selfishness, for our silence, for not caring enough for the strangers who come to our communities. Teach us to love and care for the stranger the way you do. Amen.</a:t>
            </a:r>
          </a:p>
          <a:p>
            <a:pPr algn="r">
              <a:buNone/>
            </a:pPr>
            <a:r>
              <a:rPr lang="en-US" sz="4000" dirty="0" smtClean="0">
                <a:solidFill>
                  <a:schemeClr val="accent2">
                    <a:lumMod val="75000"/>
                  </a:schemeClr>
                </a:solidFill>
              </a:rPr>
              <a:t>-Rebecca </a:t>
            </a:r>
            <a:r>
              <a:rPr lang="en-US" sz="4000" dirty="0" err="1" smtClean="0">
                <a:solidFill>
                  <a:schemeClr val="accent2">
                    <a:lumMod val="75000"/>
                  </a:schemeClr>
                </a:solidFill>
              </a:rPr>
              <a:t>Jiménez</a:t>
            </a:r>
            <a:r>
              <a:rPr lang="en-US" sz="4000" dirty="0" smtClean="0">
                <a:solidFill>
                  <a:schemeClr val="accent2">
                    <a:lumMod val="75000"/>
                  </a:schemeClr>
                </a:solidFill>
              </a:rPr>
              <a:t> Yoder</a:t>
            </a:r>
          </a:p>
        </p:txBody>
      </p:sp>
      <p:sp>
        <p:nvSpPr>
          <p:cNvPr id="7" name="Content Placeholder 6"/>
          <p:cNvSpPr>
            <a:spLocks noGrp="1"/>
          </p:cNvSpPr>
          <p:nvPr>
            <p:ph sz="half" idx="2"/>
          </p:nvPr>
        </p:nvSpPr>
        <p:spPr>
          <a:xfrm>
            <a:off x="4572000" y="1143000"/>
            <a:ext cx="4343400" cy="5410200"/>
          </a:xfrm>
        </p:spPr>
        <p:txBody>
          <a:bodyPr>
            <a:normAutofit fontScale="40000" lnSpcReduction="20000"/>
          </a:bodyPr>
          <a:lstStyle/>
          <a:p>
            <a:pPr>
              <a:buNone/>
            </a:pPr>
            <a:r>
              <a:rPr lang="en-US" sz="6000" u="sng" dirty="0" smtClean="0">
                <a:solidFill>
                  <a:schemeClr val="accent3">
                    <a:lumMod val="75000"/>
                  </a:schemeClr>
                </a:solidFill>
              </a:rPr>
              <a:t>Hospitality Prayer #3</a:t>
            </a:r>
          </a:p>
          <a:p>
            <a:pPr>
              <a:buNone/>
            </a:pPr>
            <a:r>
              <a:rPr lang="en-US" sz="6000" dirty="0" smtClean="0">
                <a:solidFill>
                  <a:schemeClr val="accent3">
                    <a:lumMod val="75000"/>
                  </a:schemeClr>
                </a:solidFill>
              </a:rPr>
              <a:t>Welcoming and gracious God, whose love and compassion are boundless, place in us a desire to greet each person we meet with the same love, compassion, and respect we would show to you. Help us to see your face in every person, and to serve your people with dignity and care. Bless us as we seek to love as you loved, and serve as you served. We ask this through Jesus Christ, our Lord.</a:t>
            </a:r>
          </a:p>
          <a:p>
            <a:pPr algn="r">
              <a:buNone/>
            </a:pPr>
            <a:r>
              <a:rPr lang="en-US" sz="4000" dirty="0" smtClean="0">
                <a:solidFill>
                  <a:schemeClr val="accent3">
                    <a:lumMod val="75000"/>
                  </a:schemeClr>
                </a:solidFill>
              </a:rPr>
              <a:t>-Archdiocese of Cincinnati </a:t>
            </a:r>
          </a:p>
          <a:p>
            <a:endParaRPr lang="en-US" dirty="0">
              <a:solidFill>
                <a:schemeClr val="accent3">
                  <a:lumMod val="75000"/>
                </a:schemeClr>
              </a:solidFill>
            </a:endParaRPr>
          </a:p>
        </p:txBody>
      </p:sp>
      <p:cxnSp>
        <p:nvCxnSpPr>
          <p:cNvPr id="9" name="Straight Connector 8"/>
          <p:cNvCxnSpPr/>
          <p:nvPr/>
        </p:nvCxnSpPr>
        <p:spPr>
          <a:xfrm>
            <a:off x="4343400" y="1219200"/>
            <a:ext cx="0" cy="53340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1000"/>
                                        <p:tgtEl>
                                          <p:spTgt spid="6">
                                            <p:txEl>
                                              <p:pRg st="0" end="0"/>
                                            </p:txEl>
                                          </p:spTgt>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circle(in)">
                                      <p:cBhvr>
                                        <p:cTn id="11" dur="1000"/>
                                        <p:tgtEl>
                                          <p:spTgt spid="6">
                                            <p:txEl>
                                              <p:pRg st="1" end="1"/>
                                            </p:txEl>
                                          </p:spTgt>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ircle(in)">
                                      <p:cBhvr>
                                        <p:cTn id="15" dur="1000"/>
                                        <p:tgtEl>
                                          <p:spTgt spid="6">
                                            <p:txEl>
                                              <p:pRg st="2" end="2"/>
                                            </p:txEl>
                                          </p:spTgt>
                                        </p:tgtEl>
                                      </p:cBhvr>
                                    </p:animEffect>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circle(in)">
                                      <p:cBhvr>
                                        <p:cTn id="19" dur="1000"/>
                                        <p:tgtEl>
                                          <p:spTgt spid="7">
                                            <p:txEl>
                                              <p:pRg st="0" end="0"/>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circle(in)">
                                      <p:cBhvr>
                                        <p:cTn id="23" dur="1000"/>
                                        <p:tgtEl>
                                          <p:spTgt spid="7">
                                            <p:txEl>
                                              <p:pRg st="1" end="1"/>
                                            </p:txEl>
                                          </p:spTgt>
                                        </p:tgtEl>
                                      </p:cBhvr>
                                    </p:animEffect>
                                  </p:childTnLst>
                                </p:cTn>
                              </p:par>
                            </p:childTnLst>
                          </p:cTn>
                        </p:par>
                        <p:par>
                          <p:cTn id="24" fill="hold">
                            <p:stCondLst>
                              <p:cond delay="5000"/>
                            </p:stCondLst>
                            <p:childTnLst>
                              <p:par>
                                <p:cTn id="25" presetID="6" presetClass="entr" presetSubtype="16" fill="hold" grpId="0"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circle(in)">
                                      <p:cBhvr>
                                        <p:cTn id="27"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153400" cy="5092891"/>
          </a:xfrm>
        </p:spPr>
        <p:txBody>
          <a:bodyPr>
            <a:normAutofit/>
          </a:bodyPr>
          <a:lstStyle/>
          <a:p>
            <a:pPr>
              <a:buNone/>
            </a:pPr>
            <a:r>
              <a:rPr lang="en-US" sz="4000" b="1" dirty="0" smtClean="0">
                <a:solidFill>
                  <a:schemeClr val="tx2">
                    <a:lumMod val="75000"/>
                  </a:schemeClr>
                </a:solidFill>
                <a:latin typeface="+mj-lt"/>
              </a:rPr>
              <a:t>Sacramental Prep</a:t>
            </a:r>
          </a:p>
          <a:p>
            <a:r>
              <a:rPr lang="en-US" sz="3200" dirty="0" smtClean="0">
                <a:solidFill>
                  <a:schemeClr val="accent5">
                    <a:lumMod val="60000"/>
                    <a:lumOff val="40000"/>
                  </a:schemeClr>
                </a:solidFill>
              </a:rPr>
              <a:t>Attitude of welcome</a:t>
            </a:r>
          </a:p>
          <a:p>
            <a:r>
              <a:rPr lang="en-US" sz="3200" dirty="0" smtClean="0">
                <a:solidFill>
                  <a:schemeClr val="accent1">
                    <a:lumMod val="75000"/>
                  </a:schemeClr>
                </a:solidFill>
              </a:rPr>
              <a:t>Meet people where they are</a:t>
            </a:r>
          </a:p>
          <a:p>
            <a:r>
              <a:rPr lang="en-US" sz="3200" dirty="0" smtClean="0">
                <a:solidFill>
                  <a:schemeClr val="accent5">
                    <a:lumMod val="60000"/>
                    <a:lumOff val="40000"/>
                  </a:schemeClr>
                </a:solidFill>
              </a:rPr>
              <a:t>Baby-sitting service</a:t>
            </a:r>
          </a:p>
          <a:p>
            <a:r>
              <a:rPr lang="en-US" sz="3200" dirty="0" smtClean="0">
                <a:solidFill>
                  <a:schemeClr val="accent1">
                    <a:lumMod val="75000"/>
                  </a:schemeClr>
                </a:solidFill>
              </a:rPr>
              <a:t>Feed so evening meals are not an issue</a:t>
            </a:r>
          </a:p>
          <a:p>
            <a:pPr>
              <a:buNone/>
            </a:pPr>
            <a:endParaRPr lang="en-US" sz="3200" b="1" dirty="0" smtClean="0">
              <a:solidFill>
                <a:schemeClr val="accent3"/>
              </a:solidFill>
            </a:endParaRPr>
          </a:p>
          <a:p>
            <a:pPr>
              <a:buNone/>
            </a:pPr>
            <a:endParaRPr lang="en-US" sz="3200" b="1" dirty="0" smtClean="0">
              <a:solidFill>
                <a:schemeClr val="accent3"/>
              </a:solidFill>
            </a:endParaRPr>
          </a:p>
          <a:p>
            <a:pPr algn="r">
              <a:buNone/>
            </a:pPr>
            <a:r>
              <a:rPr lang="en-US" sz="4000" b="1" dirty="0" smtClean="0">
                <a:solidFill>
                  <a:schemeClr val="tx2">
                    <a:lumMod val="75000"/>
                  </a:schemeClr>
                </a:solidFill>
                <a:latin typeface="+mj-lt"/>
              </a:rPr>
              <a:t>Child Care</a:t>
            </a:r>
          </a:p>
          <a:p>
            <a:pPr lvl="1"/>
            <a:endParaRPr lang="en-US" dirty="0" smtClean="0"/>
          </a:p>
          <a:p>
            <a:pPr lvl="1"/>
            <a:endParaRPr lang="en-US" dirty="0" smtClean="0"/>
          </a:p>
          <a:p>
            <a:pPr lvl="1"/>
            <a:endParaRPr lang="en-US" dirty="0" smtClean="0"/>
          </a:p>
          <a:p>
            <a:pPr lvl="0"/>
            <a:endParaRPr lang="en-US" dirty="0" smtClean="0"/>
          </a:p>
        </p:txBody>
      </p:sp>
      <p:pic>
        <p:nvPicPr>
          <p:cNvPr id="4" name="Picture 4" descr="C:\Users\brudolph\AppData\Local\Microsoft\Windows\Temporary Internet Files\Content.IE5\MOJ3CXK9\MC900289970[1].wmf"/>
          <p:cNvPicPr>
            <a:picLocks noChangeAspect="1" noChangeArrowheads="1"/>
          </p:cNvPicPr>
          <p:nvPr/>
        </p:nvPicPr>
        <p:blipFill>
          <a:blip r:embed="rId3" cstate="print"/>
          <a:srcRect/>
          <a:stretch>
            <a:fillRect/>
          </a:stretch>
        </p:blipFill>
        <p:spPr bwMode="auto">
          <a:xfrm>
            <a:off x="2971800" y="4114800"/>
            <a:ext cx="2895600" cy="2280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Users\brudolph\AppData\Local\Microsoft\Windows\Temporary Internet Files\Content.IE5\BJNZQW21\MM900282785[1].gif"/>
          <p:cNvPicPr>
            <a:picLocks noChangeAspect="1" noChangeArrowheads="1" noCrop="1"/>
          </p:cNvPicPr>
          <p:nvPr/>
        </p:nvPicPr>
        <p:blipFill>
          <a:blip r:embed="rId4" cstate="print"/>
          <a:srcRect/>
          <a:stretch>
            <a:fillRect/>
          </a:stretch>
        </p:blipFill>
        <p:spPr bwMode="auto">
          <a:xfrm>
            <a:off x="6324600" y="457200"/>
            <a:ext cx="2472929"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lide(fromBottom)">
                                      <p:cBhvr>
                                        <p:cTn id="10" dur="500"/>
                                        <p:tgtEl>
                                          <p:spTgt spid="3">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lide(fromBottom)">
                                      <p:cBhvr>
                                        <p:cTn id="13" dur="500"/>
                                        <p:tgtEl>
                                          <p:spTgt spid="3">
                                            <p:txEl>
                                              <p:pRg st="1" end="1"/>
                                            </p:txEl>
                                          </p:spTgt>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slide(fromBottom)">
                                      <p:cBhvr>
                                        <p:cTn id="21" dur="500"/>
                                        <p:tgtEl>
                                          <p:spTgt spid="3">
                                            <p:txEl>
                                              <p:pRg st="3" end="3"/>
                                            </p:txEl>
                                          </p:spTgt>
                                        </p:tgtEl>
                                      </p:cBhvr>
                                    </p:animEffect>
                                  </p:childTnLst>
                                </p:cTn>
                              </p:par>
                            </p:childTnLst>
                          </p:cTn>
                        </p:par>
                        <p:par>
                          <p:cTn id="22" fill="hold">
                            <p:stCondLst>
                              <p:cond delay="1500"/>
                            </p:stCondLst>
                            <p:childTnLst>
                              <p:par>
                                <p:cTn id="23" presetID="12" presetClass="entr" presetSubtype="4"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slide(fromBottom)">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524001"/>
            <a:ext cx="7772400" cy="1524000"/>
          </a:xfrm>
        </p:spPr>
        <p:txBody>
          <a:bodyPr/>
          <a:lstStyle/>
          <a:p>
            <a:pPr algn="ctr"/>
            <a:r>
              <a:rPr lang="en-US" dirty="0" smtClean="0">
                <a:solidFill>
                  <a:schemeClr val="accent2">
                    <a:lumMod val="50000"/>
                  </a:schemeClr>
                </a:solidFill>
              </a:rPr>
              <a:t>VII. Parish-wide Ministry of Hospitality</a:t>
            </a:r>
            <a:endParaRPr lang="en-US" dirty="0">
              <a:solidFill>
                <a:schemeClr val="accent2">
                  <a:lumMod val="50000"/>
                </a:schemeClr>
              </a:solidFill>
            </a:endParaRPr>
          </a:p>
        </p:txBody>
      </p:sp>
      <p:pic>
        <p:nvPicPr>
          <p:cNvPr id="26626" name="Picture 2" descr="Image result for welcoming parish clip art"/>
          <p:cNvPicPr>
            <a:picLocks noChangeAspect="1" noChangeArrowheads="1"/>
          </p:cNvPicPr>
          <p:nvPr/>
        </p:nvPicPr>
        <p:blipFill>
          <a:blip r:embed="rId3" cstate="print"/>
          <a:srcRect/>
          <a:stretch>
            <a:fillRect/>
          </a:stretch>
        </p:blipFill>
        <p:spPr bwMode="auto">
          <a:xfrm>
            <a:off x="2362200" y="3429000"/>
            <a:ext cx="4914786" cy="274282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welcome-new-church-members-clip-art-867789.jpg"/>
          <p:cNvPicPr>
            <a:picLocks noChangeAspect="1"/>
          </p:cNvPicPr>
          <p:nvPr/>
        </p:nvPicPr>
        <p:blipFill>
          <a:blip r:embed="rId3" cstate="print"/>
          <a:stretch>
            <a:fillRect/>
          </a:stretch>
        </p:blipFill>
        <p:spPr>
          <a:xfrm>
            <a:off x="6019800" y="2362200"/>
            <a:ext cx="2514600" cy="1858446"/>
          </a:xfrm>
          <a:prstGeom prst="rect">
            <a:avLst/>
          </a:prstGeom>
        </p:spPr>
      </p:pic>
      <p:sp>
        <p:nvSpPr>
          <p:cNvPr id="7" name="Title 6"/>
          <p:cNvSpPr>
            <a:spLocks noGrp="1"/>
          </p:cNvSpPr>
          <p:nvPr>
            <p:ph type="title"/>
          </p:nvPr>
        </p:nvSpPr>
        <p:spPr>
          <a:xfrm>
            <a:off x="304800" y="609600"/>
            <a:ext cx="7498080" cy="838200"/>
          </a:xfrm>
        </p:spPr>
        <p:txBody>
          <a:bodyPr>
            <a:normAutofit/>
          </a:bodyPr>
          <a:lstStyle/>
          <a:p>
            <a:r>
              <a:rPr lang="en-US" sz="4400" b="0" dirty="0" smtClean="0">
                <a:solidFill>
                  <a:schemeClr val="tx2">
                    <a:lumMod val="75000"/>
                  </a:schemeClr>
                </a:solidFill>
              </a:rPr>
              <a:t>An Air of Hospitality</a:t>
            </a:r>
          </a:p>
        </p:txBody>
      </p:sp>
      <p:sp>
        <p:nvSpPr>
          <p:cNvPr id="8" name="Content Placeholder 7"/>
          <p:cNvSpPr>
            <a:spLocks noGrp="1"/>
          </p:cNvSpPr>
          <p:nvPr>
            <p:ph idx="1"/>
          </p:nvPr>
        </p:nvSpPr>
        <p:spPr>
          <a:xfrm>
            <a:off x="381000" y="1524000"/>
            <a:ext cx="8305800" cy="5334000"/>
          </a:xfrm>
        </p:spPr>
        <p:txBody>
          <a:bodyPr>
            <a:noAutofit/>
          </a:bodyPr>
          <a:lstStyle/>
          <a:p>
            <a:pPr>
              <a:buNone/>
            </a:pPr>
            <a:r>
              <a:rPr lang="en-US" sz="2800" b="1" dirty="0" smtClean="0">
                <a:solidFill>
                  <a:schemeClr val="accent1"/>
                </a:solidFill>
              </a:rPr>
              <a:t>Create a context for hospitality: </a:t>
            </a:r>
          </a:p>
          <a:p>
            <a:r>
              <a:rPr lang="en-US" sz="2800" dirty="0" smtClean="0">
                <a:solidFill>
                  <a:schemeClr val="accent5">
                    <a:lumMod val="60000"/>
                    <a:lumOff val="40000"/>
                  </a:schemeClr>
                </a:solidFill>
              </a:rPr>
              <a:t>Most parishioners do not know that they should be welcoming. </a:t>
            </a:r>
          </a:p>
          <a:p>
            <a:r>
              <a:rPr lang="en-US" sz="2800" dirty="0" smtClean="0">
                <a:solidFill>
                  <a:schemeClr val="accent4"/>
                </a:solidFill>
              </a:rPr>
              <a:t>Part of discipleship</a:t>
            </a:r>
          </a:p>
          <a:p>
            <a:pPr>
              <a:buNone/>
            </a:pPr>
            <a:r>
              <a:rPr lang="en-US" sz="2800" b="1" dirty="0" smtClean="0">
                <a:solidFill>
                  <a:schemeClr val="accent1"/>
                </a:solidFill>
              </a:rPr>
              <a:t>How to?</a:t>
            </a:r>
          </a:p>
          <a:p>
            <a:r>
              <a:rPr lang="en-US" sz="2800" dirty="0" smtClean="0">
                <a:solidFill>
                  <a:schemeClr val="accent5">
                    <a:lumMod val="60000"/>
                    <a:lumOff val="40000"/>
                  </a:schemeClr>
                </a:solidFill>
              </a:rPr>
              <a:t>Homilies </a:t>
            </a:r>
          </a:p>
          <a:p>
            <a:r>
              <a:rPr lang="en-US" sz="2800" dirty="0" smtClean="0">
                <a:solidFill>
                  <a:schemeClr val="accent4"/>
                </a:solidFill>
              </a:rPr>
              <a:t>Info Series: in bulletin and/or brief talks at mass</a:t>
            </a:r>
          </a:p>
          <a:p>
            <a:r>
              <a:rPr lang="en-US" sz="2800" dirty="0" smtClean="0">
                <a:solidFill>
                  <a:schemeClr val="accent5">
                    <a:lumMod val="60000"/>
                    <a:lumOff val="40000"/>
                  </a:schemeClr>
                </a:solidFill>
              </a:rPr>
              <a:t>Social media: “I was the welcoming face of Jesus.” or “I saw the welcoming face of Jesus.”</a:t>
            </a:r>
          </a:p>
          <a:p>
            <a:r>
              <a:rPr lang="en-US" sz="2800" dirty="0" smtClean="0">
                <a:solidFill>
                  <a:schemeClr val="accent4"/>
                </a:solidFill>
              </a:rPr>
              <a:t>Reflection </a:t>
            </a:r>
            <a:r>
              <a:rPr lang="en-US" sz="2800" dirty="0">
                <a:solidFill>
                  <a:schemeClr val="accent4"/>
                </a:solidFill>
              </a:rPr>
              <a:t>questions: in pew or </a:t>
            </a:r>
            <a:r>
              <a:rPr lang="en-US" sz="2800" dirty="0" smtClean="0">
                <a:solidFill>
                  <a:schemeClr val="accent4"/>
                </a:solidFill>
              </a:rPr>
              <a:t>home</a:t>
            </a:r>
            <a:endParaRPr lang="en-US" sz="2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8">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8">
                                            <p:txEl>
                                              <p:pRg st="0" end="0"/>
                                            </p:txEl>
                                          </p:spTgt>
                                        </p:tgtEl>
                                      </p:cBhvr>
                                    </p:animEffect>
                                  </p:childTnLst>
                                </p:cTn>
                              </p:par>
                            </p:childTnLst>
                          </p:cTn>
                        </p:par>
                        <p:par>
                          <p:cTn id="12" fill="hold">
                            <p:stCondLst>
                              <p:cond delay="1000"/>
                            </p:stCondLst>
                            <p:childTnLst>
                              <p:par>
                                <p:cTn id="13" presetID="54" presetClass="entr" presetSubtype="0" accel="10000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1000" fill="hold"/>
                                        <p:tgtEl>
                                          <p:spTgt spid="8">
                                            <p:txEl>
                                              <p:pRg st="1" end="1"/>
                                            </p:txEl>
                                          </p:spTgt>
                                        </p:tgtEl>
                                        <p:attrNameLst>
                                          <p:attrName>ppt_w</p:attrName>
                                        </p:attrNameLst>
                                      </p:cBhvr>
                                      <p:tavLst>
                                        <p:tav tm="0">
                                          <p:val>
                                            <p:strVal val="#ppt_w*0.05"/>
                                          </p:val>
                                        </p:tav>
                                        <p:tav tm="100000">
                                          <p:val>
                                            <p:strVal val="#ppt_w"/>
                                          </p:val>
                                        </p:tav>
                                      </p:tavLst>
                                    </p:anim>
                                    <p:anim calcmode="lin" valueType="num">
                                      <p:cBhvr>
                                        <p:cTn id="16"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7"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19" dur="1000"/>
                                        <p:tgtEl>
                                          <p:spTgt spid="8">
                                            <p:txEl>
                                              <p:pRg st="1" end="1"/>
                                            </p:txEl>
                                          </p:spTgt>
                                        </p:tgtEl>
                                      </p:cBhvr>
                                    </p:animEffect>
                                  </p:childTnLst>
                                </p:cTn>
                              </p:par>
                            </p:childTnLst>
                          </p:cTn>
                        </p:par>
                        <p:par>
                          <p:cTn id="20" fill="hold">
                            <p:stCondLst>
                              <p:cond delay="2000"/>
                            </p:stCondLst>
                            <p:childTnLst>
                              <p:par>
                                <p:cTn id="21" presetID="54" presetClass="entr" presetSubtype="0" accel="100000" fill="hold" grpId="0" nodeType="after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strVal val="#ppt_w*0.05"/>
                                          </p:val>
                                        </p:tav>
                                        <p:tav tm="100000">
                                          <p:val>
                                            <p:strVal val="#ppt_w"/>
                                          </p:val>
                                        </p:tav>
                                      </p:tavLst>
                                    </p:anim>
                                    <p:anim calcmode="lin" valueType="num">
                                      <p:cBhvr>
                                        <p:cTn id="24"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25"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8">
                                            <p:txEl>
                                              <p:pRg st="2" end="2"/>
                                            </p:txEl>
                                          </p:spTgt>
                                        </p:tgtEl>
                                        <p:attrNameLst>
                                          <p:attrName>ppt_y</p:attrName>
                                        </p:attrNameLst>
                                      </p:cBhvr>
                                      <p:tavLst>
                                        <p:tav tm="0">
                                          <p:val>
                                            <p:strVal val="#ppt_y"/>
                                          </p:val>
                                        </p:tav>
                                        <p:tav tm="100000">
                                          <p:val>
                                            <p:strVal val="#ppt_y"/>
                                          </p:val>
                                        </p:tav>
                                      </p:tavLst>
                                    </p:anim>
                                    <p:animEffect transition="in" filter="fade">
                                      <p:cBhvr>
                                        <p:cTn id="27" dur="10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 calcmode="lin" valueType="num">
                                      <p:cBhvr>
                                        <p:cTn id="32" dur="1000" fill="hold"/>
                                        <p:tgtEl>
                                          <p:spTgt spid="8">
                                            <p:txEl>
                                              <p:pRg st="3" end="3"/>
                                            </p:txEl>
                                          </p:spTgt>
                                        </p:tgtEl>
                                        <p:attrNameLst>
                                          <p:attrName>ppt_w</p:attrName>
                                        </p:attrNameLst>
                                      </p:cBhvr>
                                      <p:tavLst>
                                        <p:tav tm="0">
                                          <p:val>
                                            <p:strVal val="#ppt_w*0.05"/>
                                          </p:val>
                                        </p:tav>
                                        <p:tav tm="100000">
                                          <p:val>
                                            <p:strVal val="#ppt_w"/>
                                          </p:val>
                                        </p:tav>
                                      </p:tavLst>
                                    </p:anim>
                                    <p:anim calcmode="lin" valueType="num">
                                      <p:cBhvr>
                                        <p:cTn id="33"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34"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35" dur="10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36" dur="1000"/>
                                        <p:tgtEl>
                                          <p:spTgt spid="8">
                                            <p:txEl>
                                              <p:pRg st="3" end="3"/>
                                            </p:txEl>
                                          </p:spTgt>
                                        </p:tgtEl>
                                      </p:cBhvr>
                                    </p:animEffect>
                                  </p:childTnLst>
                                </p:cTn>
                              </p:par>
                            </p:childTnLst>
                          </p:cTn>
                        </p:par>
                        <p:par>
                          <p:cTn id="37" fill="hold">
                            <p:stCondLst>
                              <p:cond delay="1000"/>
                            </p:stCondLst>
                            <p:childTnLst>
                              <p:par>
                                <p:cTn id="38" presetID="54" presetClass="entr" presetSubtype="0" accel="100000" fill="hold" grpId="0" nodeType="after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 calcmode="lin" valueType="num">
                                      <p:cBhvr>
                                        <p:cTn id="40" dur="1000" fill="hold"/>
                                        <p:tgtEl>
                                          <p:spTgt spid="8">
                                            <p:txEl>
                                              <p:pRg st="4" end="4"/>
                                            </p:txEl>
                                          </p:spTgt>
                                        </p:tgtEl>
                                        <p:attrNameLst>
                                          <p:attrName>ppt_w</p:attrName>
                                        </p:attrNameLst>
                                      </p:cBhvr>
                                      <p:tavLst>
                                        <p:tav tm="0">
                                          <p:val>
                                            <p:strVal val="#ppt_w*0.05"/>
                                          </p:val>
                                        </p:tav>
                                        <p:tav tm="100000">
                                          <p:val>
                                            <p:strVal val="#ppt_w"/>
                                          </p:val>
                                        </p:tav>
                                      </p:tavLst>
                                    </p:anim>
                                    <p:anim calcmode="lin" valueType="num">
                                      <p:cBhvr>
                                        <p:cTn id="41" dur="1000" fill="hold"/>
                                        <p:tgtEl>
                                          <p:spTgt spid="8">
                                            <p:txEl>
                                              <p:pRg st="4" end="4"/>
                                            </p:txEl>
                                          </p:spTgt>
                                        </p:tgtEl>
                                        <p:attrNameLst>
                                          <p:attrName>ppt_h</p:attrName>
                                        </p:attrNameLst>
                                      </p:cBhvr>
                                      <p:tavLst>
                                        <p:tav tm="0">
                                          <p:val>
                                            <p:strVal val="#ppt_h"/>
                                          </p:val>
                                        </p:tav>
                                        <p:tav tm="100000">
                                          <p:val>
                                            <p:strVal val="#ppt_h"/>
                                          </p:val>
                                        </p:tav>
                                      </p:tavLst>
                                    </p:anim>
                                    <p:anim calcmode="lin" valueType="num">
                                      <p:cBhvr>
                                        <p:cTn id="42"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8">
                                            <p:txEl>
                                              <p:pRg st="4" end="4"/>
                                            </p:txEl>
                                          </p:spTgt>
                                        </p:tgtEl>
                                      </p:cBhvr>
                                    </p:animEffect>
                                  </p:childTnLst>
                                </p:cTn>
                              </p:par>
                            </p:childTnLst>
                          </p:cTn>
                        </p:par>
                        <p:par>
                          <p:cTn id="45" fill="hold">
                            <p:stCondLst>
                              <p:cond delay="2000"/>
                            </p:stCondLst>
                            <p:childTnLst>
                              <p:par>
                                <p:cTn id="46" presetID="54" presetClass="entr" presetSubtype="0" accel="100000" fill="hold" grpId="0" nodeType="after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 calcmode="lin" valueType="num">
                                      <p:cBhvr>
                                        <p:cTn id="48" dur="1000" fill="hold"/>
                                        <p:tgtEl>
                                          <p:spTgt spid="8">
                                            <p:txEl>
                                              <p:pRg st="5" end="5"/>
                                            </p:txEl>
                                          </p:spTgt>
                                        </p:tgtEl>
                                        <p:attrNameLst>
                                          <p:attrName>ppt_w</p:attrName>
                                        </p:attrNameLst>
                                      </p:cBhvr>
                                      <p:tavLst>
                                        <p:tav tm="0">
                                          <p:val>
                                            <p:strVal val="#ppt_w*0.05"/>
                                          </p:val>
                                        </p:tav>
                                        <p:tav tm="100000">
                                          <p:val>
                                            <p:strVal val="#ppt_w"/>
                                          </p:val>
                                        </p:tav>
                                      </p:tavLst>
                                    </p:anim>
                                    <p:anim calcmode="lin" valueType="num">
                                      <p:cBhvr>
                                        <p:cTn id="49"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50" dur="10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51" dur="10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52" dur="1000"/>
                                        <p:tgtEl>
                                          <p:spTgt spid="8">
                                            <p:txEl>
                                              <p:pRg st="5" end="5"/>
                                            </p:txEl>
                                          </p:spTgt>
                                        </p:tgtEl>
                                      </p:cBhvr>
                                    </p:animEffect>
                                  </p:childTnLst>
                                </p:cTn>
                              </p:par>
                            </p:childTnLst>
                          </p:cTn>
                        </p:par>
                        <p:par>
                          <p:cTn id="53" fill="hold">
                            <p:stCondLst>
                              <p:cond delay="3000"/>
                            </p:stCondLst>
                            <p:childTnLst>
                              <p:par>
                                <p:cTn id="54" presetID="54" presetClass="entr" presetSubtype="0" accel="100000" fill="hold" grpId="0" nodeType="afterEffect">
                                  <p:stCondLst>
                                    <p:cond delay="0"/>
                                  </p:stCondLst>
                                  <p:childTnLst>
                                    <p:set>
                                      <p:cBhvr>
                                        <p:cTn id="55" dur="1" fill="hold">
                                          <p:stCondLst>
                                            <p:cond delay="0"/>
                                          </p:stCondLst>
                                        </p:cTn>
                                        <p:tgtEl>
                                          <p:spTgt spid="8">
                                            <p:txEl>
                                              <p:pRg st="6" end="6"/>
                                            </p:txEl>
                                          </p:spTgt>
                                        </p:tgtEl>
                                        <p:attrNameLst>
                                          <p:attrName>style.visibility</p:attrName>
                                        </p:attrNameLst>
                                      </p:cBhvr>
                                      <p:to>
                                        <p:strVal val="visible"/>
                                      </p:to>
                                    </p:set>
                                    <p:anim calcmode="lin" valueType="num">
                                      <p:cBhvr>
                                        <p:cTn id="56" dur="1000" fill="hold"/>
                                        <p:tgtEl>
                                          <p:spTgt spid="8">
                                            <p:txEl>
                                              <p:pRg st="6" end="6"/>
                                            </p:txEl>
                                          </p:spTgt>
                                        </p:tgtEl>
                                        <p:attrNameLst>
                                          <p:attrName>ppt_w</p:attrName>
                                        </p:attrNameLst>
                                      </p:cBhvr>
                                      <p:tavLst>
                                        <p:tav tm="0">
                                          <p:val>
                                            <p:strVal val="#ppt_w*0.05"/>
                                          </p:val>
                                        </p:tav>
                                        <p:tav tm="100000">
                                          <p:val>
                                            <p:strVal val="#ppt_w"/>
                                          </p:val>
                                        </p:tav>
                                      </p:tavLst>
                                    </p:anim>
                                    <p:anim calcmode="lin" valueType="num">
                                      <p:cBhvr>
                                        <p:cTn id="57" dur="1000" fill="hold"/>
                                        <p:tgtEl>
                                          <p:spTgt spid="8">
                                            <p:txEl>
                                              <p:pRg st="6" end="6"/>
                                            </p:txEl>
                                          </p:spTgt>
                                        </p:tgtEl>
                                        <p:attrNameLst>
                                          <p:attrName>ppt_h</p:attrName>
                                        </p:attrNameLst>
                                      </p:cBhvr>
                                      <p:tavLst>
                                        <p:tav tm="0">
                                          <p:val>
                                            <p:strVal val="#ppt_h"/>
                                          </p:val>
                                        </p:tav>
                                        <p:tav tm="100000">
                                          <p:val>
                                            <p:strVal val="#ppt_h"/>
                                          </p:val>
                                        </p:tav>
                                      </p:tavLst>
                                    </p:anim>
                                    <p:anim calcmode="lin" valueType="num">
                                      <p:cBhvr>
                                        <p:cTn id="58"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59" dur="10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60" dur="1000"/>
                                        <p:tgtEl>
                                          <p:spTgt spid="8">
                                            <p:txEl>
                                              <p:pRg st="6" end="6"/>
                                            </p:txEl>
                                          </p:spTgt>
                                        </p:tgtEl>
                                      </p:cBhvr>
                                    </p:animEffect>
                                  </p:childTnLst>
                                </p:cTn>
                              </p:par>
                            </p:childTnLst>
                          </p:cTn>
                        </p:par>
                        <p:par>
                          <p:cTn id="61" fill="hold">
                            <p:stCondLst>
                              <p:cond delay="4000"/>
                            </p:stCondLst>
                            <p:childTnLst>
                              <p:par>
                                <p:cTn id="62" presetID="54" presetClass="entr" presetSubtype="0" accel="100000" fill="hold" grpId="0" nodeType="afterEffect">
                                  <p:stCondLst>
                                    <p:cond delay="0"/>
                                  </p:stCondLst>
                                  <p:childTnLst>
                                    <p:set>
                                      <p:cBhvr>
                                        <p:cTn id="63" dur="1" fill="hold">
                                          <p:stCondLst>
                                            <p:cond delay="0"/>
                                          </p:stCondLst>
                                        </p:cTn>
                                        <p:tgtEl>
                                          <p:spTgt spid="8">
                                            <p:txEl>
                                              <p:pRg st="7" end="7"/>
                                            </p:txEl>
                                          </p:spTgt>
                                        </p:tgtEl>
                                        <p:attrNameLst>
                                          <p:attrName>style.visibility</p:attrName>
                                        </p:attrNameLst>
                                      </p:cBhvr>
                                      <p:to>
                                        <p:strVal val="visible"/>
                                      </p:to>
                                    </p:set>
                                    <p:anim calcmode="lin" valueType="num">
                                      <p:cBhvr>
                                        <p:cTn id="64" dur="1000" fill="hold"/>
                                        <p:tgtEl>
                                          <p:spTgt spid="8">
                                            <p:txEl>
                                              <p:pRg st="7" end="7"/>
                                            </p:txEl>
                                          </p:spTgt>
                                        </p:tgtEl>
                                        <p:attrNameLst>
                                          <p:attrName>ppt_w</p:attrName>
                                        </p:attrNameLst>
                                      </p:cBhvr>
                                      <p:tavLst>
                                        <p:tav tm="0">
                                          <p:val>
                                            <p:strVal val="#ppt_w*0.05"/>
                                          </p:val>
                                        </p:tav>
                                        <p:tav tm="100000">
                                          <p:val>
                                            <p:strVal val="#ppt_w"/>
                                          </p:val>
                                        </p:tav>
                                      </p:tavLst>
                                    </p:anim>
                                    <p:anim calcmode="lin" valueType="num">
                                      <p:cBhvr>
                                        <p:cTn id="65" dur="1000" fill="hold"/>
                                        <p:tgtEl>
                                          <p:spTgt spid="8">
                                            <p:txEl>
                                              <p:pRg st="7" end="7"/>
                                            </p:txEl>
                                          </p:spTgt>
                                        </p:tgtEl>
                                        <p:attrNameLst>
                                          <p:attrName>ppt_h</p:attrName>
                                        </p:attrNameLst>
                                      </p:cBhvr>
                                      <p:tavLst>
                                        <p:tav tm="0">
                                          <p:val>
                                            <p:strVal val="#ppt_h"/>
                                          </p:val>
                                        </p:tav>
                                        <p:tav tm="100000">
                                          <p:val>
                                            <p:strVal val="#ppt_h"/>
                                          </p:val>
                                        </p:tav>
                                      </p:tavLst>
                                    </p:anim>
                                    <p:anim calcmode="lin" valueType="num">
                                      <p:cBhvr>
                                        <p:cTn id="66" dur="10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67" dur="1000" fill="hold"/>
                                        <p:tgtEl>
                                          <p:spTgt spid="8">
                                            <p:txEl>
                                              <p:pRg st="7" end="7"/>
                                            </p:txEl>
                                          </p:spTgt>
                                        </p:tgtEl>
                                        <p:attrNameLst>
                                          <p:attrName>ppt_y</p:attrName>
                                        </p:attrNameLst>
                                      </p:cBhvr>
                                      <p:tavLst>
                                        <p:tav tm="0">
                                          <p:val>
                                            <p:strVal val="#ppt_y"/>
                                          </p:val>
                                        </p:tav>
                                        <p:tav tm="100000">
                                          <p:val>
                                            <p:strVal val="#ppt_y"/>
                                          </p:val>
                                        </p:tav>
                                      </p:tavLst>
                                    </p:anim>
                                    <p:animEffect transition="in" filter="fade">
                                      <p:cBhvr>
                                        <p:cTn id="68"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68362"/>
          </a:xfrm>
        </p:spPr>
        <p:txBody>
          <a:bodyPr>
            <a:normAutofit/>
          </a:bodyPr>
          <a:lstStyle/>
          <a:p>
            <a:r>
              <a:rPr lang="en-US" sz="3600" b="0" dirty="0" smtClean="0">
                <a:solidFill>
                  <a:schemeClr val="tx2">
                    <a:lumMod val="75000"/>
                  </a:schemeClr>
                </a:solidFill>
                <a:effectLst/>
              </a:rPr>
              <a:t>Discussion Prompts</a:t>
            </a:r>
            <a:endParaRPr lang="en-US" sz="3600" b="0" dirty="0">
              <a:solidFill>
                <a:schemeClr val="tx2">
                  <a:lumMod val="75000"/>
                </a:schemeClr>
              </a:solidFill>
              <a:effectLst/>
            </a:endParaRPr>
          </a:p>
        </p:txBody>
      </p:sp>
      <p:sp>
        <p:nvSpPr>
          <p:cNvPr id="2" name="Content Placeholder 1"/>
          <p:cNvSpPr>
            <a:spLocks noGrp="1"/>
          </p:cNvSpPr>
          <p:nvPr>
            <p:ph idx="1"/>
          </p:nvPr>
        </p:nvSpPr>
        <p:spPr>
          <a:xfrm>
            <a:off x="228600" y="1143000"/>
            <a:ext cx="8686800" cy="5486400"/>
          </a:xfrm>
        </p:spPr>
        <p:txBody>
          <a:bodyPr>
            <a:normAutofit/>
          </a:bodyPr>
          <a:lstStyle/>
          <a:p>
            <a:r>
              <a:rPr lang="en-US" sz="2800" dirty="0" smtClean="0">
                <a:solidFill>
                  <a:schemeClr val="accent3">
                    <a:lumMod val="75000"/>
                  </a:schemeClr>
                </a:solidFill>
              </a:rPr>
              <a:t>What does our parish look like thru the eyes of a visitor?</a:t>
            </a:r>
          </a:p>
          <a:p>
            <a:r>
              <a:rPr lang="en-US" sz="2800" dirty="0" smtClean="0">
                <a:solidFill>
                  <a:schemeClr val="accent2">
                    <a:lumMod val="75000"/>
                  </a:schemeClr>
                </a:solidFill>
              </a:rPr>
              <a:t>What are we doing now to welcome visitors?</a:t>
            </a:r>
          </a:p>
          <a:p>
            <a:r>
              <a:rPr lang="en-US" sz="2800" dirty="0" smtClean="0">
                <a:solidFill>
                  <a:schemeClr val="accent4">
                    <a:lumMod val="75000"/>
                  </a:schemeClr>
                </a:solidFill>
              </a:rPr>
              <a:t>Do you know the names of those who sit by you?</a:t>
            </a:r>
          </a:p>
          <a:p>
            <a:r>
              <a:rPr lang="en-US" sz="2800" dirty="0" smtClean="0">
                <a:solidFill>
                  <a:schemeClr val="accent3">
                    <a:lumMod val="75000"/>
                  </a:schemeClr>
                </a:solidFill>
              </a:rPr>
              <a:t>Recall a time you felt welcomed in a strange place.  What made you feel that way?  Are you and your fellow parishioners doing that now?</a:t>
            </a:r>
          </a:p>
          <a:p>
            <a:r>
              <a:rPr lang="en-US" sz="2800" dirty="0" smtClean="0">
                <a:solidFill>
                  <a:schemeClr val="accent2">
                    <a:lumMod val="75000"/>
                  </a:schemeClr>
                </a:solidFill>
              </a:rPr>
              <a:t>What is one thing you can do to help everyone feel at home in our parish?</a:t>
            </a:r>
          </a:p>
          <a:p>
            <a:r>
              <a:rPr lang="en-US" sz="2800" dirty="0" smtClean="0">
                <a:solidFill>
                  <a:schemeClr val="accent1">
                    <a:lumMod val="50000"/>
                  </a:schemeClr>
                </a:solidFill>
              </a:rPr>
              <a:t>If you imagine our parish as a model of    		hospitality, what 3 things would       				be key?</a:t>
            </a:r>
          </a:p>
        </p:txBody>
      </p:sp>
      <p:pic>
        <p:nvPicPr>
          <p:cNvPr id="4" name="Picture 3" descr="C:\Users\brudolph\AppData\Local\Microsoft\Windows\Temporary Internet Files\Content.IE5\WVV6HQU5\Twitter_question_mark[1].png"/>
          <p:cNvPicPr>
            <a:picLocks noChangeAspect="1" noChangeArrowheads="1"/>
          </p:cNvPicPr>
          <p:nvPr/>
        </p:nvPicPr>
        <p:blipFill>
          <a:blip r:embed="rId3" cstate="print"/>
          <a:srcRect/>
          <a:stretch>
            <a:fillRect/>
          </a:stretch>
        </p:blipFill>
        <p:spPr bwMode="auto">
          <a:xfrm rot="1378104">
            <a:off x="7384532" y="4346686"/>
            <a:ext cx="1712595"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304800"/>
            <a:ext cx="7650480" cy="868680"/>
          </a:xfrm>
        </p:spPr>
        <p:txBody>
          <a:bodyPr>
            <a:normAutofit/>
          </a:bodyPr>
          <a:lstStyle/>
          <a:p>
            <a:r>
              <a:rPr lang="en-US" sz="3600" b="0" dirty="0" smtClean="0">
                <a:solidFill>
                  <a:schemeClr val="tx2">
                    <a:lumMod val="75000"/>
                  </a:schemeClr>
                </a:solidFill>
                <a:effectLst/>
              </a:rPr>
              <a:t>Is Our Parish Welcoming? </a:t>
            </a:r>
            <a:endParaRPr lang="en-US" sz="3600" b="0" dirty="0">
              <a:solidFill>
                <a:schemeClr val="tx2">
                  <a:lumMod val="75000"/>
                </a:schemeClr>
              </a:solidFill>
              <a:effectLst/>
            </a:endParaRPr>
          </a:p>
        </p:txBody>
      </p:sp>
      <p:sp>
        <p:nvSpPr>
          <p:cNvPr id="13" name="Text Placeholder 10"/>
          <p:cNvSpPr>
            <a:spLocks noGrp="1"/>
          </p:cNvSpPr>
          <p:nvPr>
            <p:ph sz="half" idx="1"/>
          </p:nvPr>
        </p:nvSpPr>
        <p:spPr>
          <a:xfrm>
            <a:off x="381000" y="1143000"/>
            <a:ext cx="4102608" cy="5410200"/>
          </a:xfrm>
        </p:spPr>
        <p:txBody>
          <a:bodyPr>
            <a:noAutofit/>
          </a:bodyPr>
          <a:lstStyle/>
          <a:p>
            <a:pPr marL="182880">
              <a:spcBef>
                <a:spcPts val="0"/>
              </a:spcBef>
              <a:buClrTx/>
              <a:buFont typeface="Wingdings" pitchFamily="2" charset="2"/>
              <a:buChar char="q"/>
            </a:pPr>
            <a:r>
              <a:rPr lang="en-US" sz="2400" dirty="0" smtClean="0">
                <a:solidFill>
                  <a:schemeClr val="accent2">
                    <a:lumMod val="75000"/>
                  </a:schemeClr>
                </a:solidFill>
                <a:latin typeface="Arial" panose="020B0604020202020204" pitchFamily="34" charset="0"/>
                <a:cs typeface="Arial" panose="020B0604020202020204" pitchFamily="34" charset="0"/>
              </a:rPr>
              <a:t>The parish is easily identified w/ name &amp; mass times visible from road.</a:t>
            </a:r>
          </a:p>
          <a:p>
            <a:pPr marL="182880">
              <a:spcBef>
                <a:spcPts val="0"/>
              </a:spcBef>
              <a:buClrTx/>
              <a:buFont typeface="Wingdings" pitchFamily="2" charset="2"/>
              <a:buChar char="q"/>
            </a:pPr>
            <a:r>
              <a:rPr lang="en-US" sz="2400" dirty="0" smtClean="0">
                <a:solidFill>
                  <a:schemeClr val="accent4">
                    <a:lumMod val="75000"/>
                  </a:schemeClr>
                </a:solidFill>
                <a:latin typeface="Arial" panose="020B0604020202020204" pitchFamily="34" charset="0"/>
                <a:cs typeface="Arial" panose="020B0604020202020204" pitchFamily="34" charset="0"/>
              </a:rPr>
              <a:t>Church rectory &amp; parking lot are well marked &amp; easily identified.</a:t>
            </a:r>
          </a:p>
          <a:p>
            <a:pPr marL="182880">
              <a:spcBef>
                <a:spcPts val="0"/>
              </a:spcBef>
              <a:buClrTx/>
              <a:buFont typeface="Wingdings" pitchFamily="2" charset="2"/>
              <a:buChar char="q"/>
            </a:pPr>
            <a:r>
              <a:rPr lang="en-US" sz="2400" dirty="0" smtClean="0">
                <a:solidFill>
                  <a:schemeClr val="accent5"/>
                </a:solidFill>
                <a:latin typeface="Arial" panose="020B0604020202020204" pitchFamily="34" charset="0"/>
                <a:cs typeface="Arial" panose="020B0604020202020204" pitchFamily="34" charset="0"/>
              </a:rPr>
              <a:t>Rooms &amp; buildings are clearly marked.</a:t>
            </a:r>
          </a:p>
          <a:p>
            <a:pPr marL="182880">
              <a:spcBef>
                <a:spcPts val="0"/>
              </a:spcBef>
              <a:buClrTx/>
              <a:buFont typeface="Wingdings" pitchFamily="2" charset="2"/>
              <a:buChar char="q"/>
            </a:pPr>
            <a:r>
              <a:rPr lang="en-US" sz="2400" dirty="0" smtClean="0">
                <a:solidFill>
                  <a:schemeClr val="accent1">
                    <a:lumMod val="75000"/>
                  </a:schemeClr>
                </a:solidFill>
                <a:latin typeface="Arial" panose="020B0604020202020204" pitchFamily="34" charset="0"/>
                <a:cs typeface="Arial" panose="020B0604020202020204" pitchFamily="34" charset="0"/>
              </a:rPr>
              <a:t>Buildings are wheel-chair accessible.</a:t>
            </a:r>
          </a:p>
          <a:p>
            <a:pPr marL="182880">
              <a:spcBef>
                <a:spcPts val="0"/>
              </a:spcBef>
              <a:buClrTx/>
              <a:buFont typeface="Wingdings" pitchFamily="2" charset="2"/>
              <a:buChar char="q"/>
            </a:pPr>
            <a:r>
              <a:rPr lang="en-US" sz="2400" dirty="0" smtClean="0">
                <a:solidFill>
                  <a:schemeClr val="accent2">
                    <a:lumMod val="75000"/>
                  </a:schemeClr>
                </a:solidFill>
                <a:latin typeface="Arial" panose="020B0604020202020204" pitchFamily="34" charset="0"/>
                <a:cs typeface="Arial" panose="020B0604020202020204" pitchFamily="34" charset="0"/>
              </a:rPr>
              <a:t>Parking spaces for persons w/ disabilities</a:t>
            </a:r>
          </a:p>
          <a:p>
            <a:pPr marL="182880">
              <a:spcBef>
                <a:spcPts val="0"/>
              </a:spcBef>
              <a:buClrTx/>
              <a:buFont typeface="Wingdings" pitchFamily="2" charset="2"/>
              <a:buChar char="q"/>
            </a:pPr>
            <a:r>
              <a:rPr lang="en-US" sz="2400" dirty="0" smtClean="0">
                <a:solidFill>
                  <a:schemeClr val="accent4">
                    <a:lumMod val="75000"/>
                  </a:schemeClr>
                </a:solidFill>
                <a:latin typeface="Arial" panose="020B0604020202020204" pitchFamily="34" charset="0"/>
                <a:cs typeface="Arial" panose="020B0604020202020204" pitchFamily="34" charset="0"/>
              </a:rPr>
              <a:t>Large print </a:t>
            </a:r>
            <a:r>
              <a:rPr lang="en-US" sz="2400" dirty="0" err="1" smtClean="0">
                <a:solidFill>
                  <a:schemeClr val="accent4">
                    <a:lumMod val="75000"/>
                  </a:schemeClr>
                </a:solidFill>
                <a:latin typeface="Arial" panose="020B0604020202020204" pitchFamily="34" charset="0"/>
                <a:cs typeface="Arial" panose="020B0604020202020204" pitchFamily="34" charset="0"/>
              </a:rPr>
              <a:t>missalettes</a:t>
            </a:r>
            <a:r>
              <a:rPr lang="en-US" sz="2400" dirty="0" smtClean="0">
                <a:solidFill>
                  <a:schemeClr val="accent4">
                    <a:lumMod val="75000"/>
                  </a:schemeClr>
                </a:solidFill>
                <a:latin typeface="Arial" panose="020B0604020202020204" pitchFamily="34" charset="0"/>
                <a:cs typeface="Arial" panose="020B0604020202020204" pitchFamily="34" charset="0"/>
              </a:rPr>
              <a:t> &amp; listening devices available</a:t>
            </a:r>
            <a:endParaRPr lang="en-US" sz="2400" dirty="0">
              <a:solidFill>
                <a:schemeClr val="accent4">
                  <a:lumMod val="75000"/>
                </a:schemeClr>
              </a:solidFill>
              <a:latin typeface="Arial" panose="020B0604020202020204" pitchFamily="34" charset="0"/>
              <a:cs typeface="Arial" panose="020B0604020202020204" pitchFamily="34" charset="0"/>
            </a:endParaRPr>
          </a:p>
        </p:txBody>
      </p:sp>
      <p:sp>
        <p:nvSpPr>
          <p:cNvPr id="12" name="Content Placeholder 11"/>
          <p:cNvSpPr>
            <a:spLocks noGrp="1"/>
          </p:cNvSpPr>
          <p:nvPr>
            <p:ph sz="half" idx="2"/>
          </p:nvPr>
        </p:nvSpPr>
        <p:spPr>
          <a:xfrm>
            <a:off x="4724400" y="1066800"/>
            <a:ext cx="4209288" cy="5562600"/>
          </a:xfrm>
        </p:spPr>
        <p:txBody>
          <a:bodyPr>
            <a:noAutofit/>
          </a:bodyPr>
          <a:lstStyle/>
          <a:p>
            <a:pPr marL="182880">
              <a:spcBef>
                <a:spcPts val="0"/>
              </a:spcBef>
              <a:buClrTx/>
              <a:buFont typeface="Wingdings" pitchFamily="2" charset="2"/>
              <a:buChar char="q"/>
            </a:pPr>
            <a:r>
              <a:rPr lang="en-US" sz="2400" dirty="0" smtClean="0">
                <a:solidFill>
                  <a:schemeClr val="accent5"/>
                </a:solidFill>
                <a:latin typeface="Arial" pitchFamily="34" charset="0"/>
                <a:cs typeface="Arial" pitchFamily="34" charset="0"/>
              </a:rPr>
              <a:t>Hospitality ministers greet &amp; assist people at all masses.</a:t>
            </a:r>
          </a:p>
          <a:p>
            <a:pPr marL="182880">
              <a:spcBef>
                <a:spcPts val="0"/>
              </a:spcBef>
              <a:buClrTx/>
              <a:buFont typeface="Wingdings" pitchFamily="2" charset="2"/>
              <a:buChar char="q"/>
            </a:pPr>
            <a:r>
              <a:rPr lang="en-US" sz="2400" dirty="0" smtClean="0">
                <a:solidFill>
                  <a:schemeClr val="accent1">
                    <a:lumMod val="75000"/>
                  </a:schemeClr>
                </a:solidFill>
                <a:latin typeface="Arial" pitchFamily="34" charset="0"/>
                <a:cs typeface="Arial" pitchFamily="34" charset="0"/>
              </a:rPr>
              <a:t>New parishioners are introduced to the community.</a:t>
            </a:r>
          </a:p>
          <a:p>
            <a:pPr marL="182880">
              <a:spcBef>
                <a:spcPts val="0"/>
              </a:spcBef>
              <a:buClrTx/>
              <a:buFont typeface="Wingdings" pitchFamily="2" charset="2"/>
              <a:buChar char="q"/>
            </a:pPr>
            <a:r>
              <a:rPr lang="en-US" sz="2400" dirty="0" smtClean="0">
                <a:solidFill>
                  <a:schemeClr val="accent2">
                    <a:lumMod val="75000"/>
                  </a:schemeClr>
                </a:solidFill>
                <a:latin typeface="Arial" pitchFamily="34" charset="0"/>
                <a:cs typeface="Arial" pitchFamily="34" charset="0"/>
              </a:rPr>
              <a:t>Our parish includes those who speak other languages.</a:t>
            </a:r>
          </a:p>
          <a:p>
            <a:pPr marL="182880">
              <a:spcBef>
                <a:spcPts val="0"/>
              </a:spcBef>
              <a:buClrTx/>
              <a:buFont typeface="Wingdings" pitchFamily="2" charset="2"/>
              <a:buChar char="q"/>
            </a:pPr>
            <a:r>
              <a:rPr lang="en-US" sz="2400" dirty="0" smtClean="0">
                <a:solidFill>
                  <a:schemeClr val="accent4">
                    <a:lumMod val="75000"/>
                  </a:schemeClr>
                </a:solidFill>
                <a:latin typeface="Arial" pitchFamily="34" charset="0"/>
                <a:cs typeface="Arial" pitchFamily="34" charset="0"/>
              </a:rPr>
              <a:t>We welcome young children, those w/ special needs &amp; persons of all ethnicities.</a:t>
            </a:r>
          </a:p>
          <a:p>
            <a:pPr marL="182880">
              <a:spcBef>
                <a:spcPts val="0"/>
              </a:spcBef>
              <a:buClrTx/>
              <a:buFont typeface="Wingdings" pitchFamily="2" charset="2"/>
              <a:buChar char="q"/>
            </a:pPr>
            <a:r>
              <a:rPr lang="en-US" sz="2400" dirty="0" smtClean="0">
                <a:solidFill>
                  <a:schemeClr val="accent5"/>
                </a:solidFill>
                <a:latin typeface="Arial" pitchFamily="34" charset="0"/>
                <a:cs typeface="Arial" pitchFamily="34" charset="0"/>
              </a:rPr>
              <a:t>We reach out in times of grief.</a:t>
            </a:r>
          </a:p>
        </p:txBody>
      </p:sp>
      <p:cxnSp>
        <p:nvCxnSpPr>
          <p:cNvPr id="6" name="Straight Connector 5"/>
          <p:cNvCxnSpPr/>
          <p:nvPr/>
        </p:nvCxnSpPr>
        <p:spPr>
          <a:xfrm>
            <a:off x="4572000" y="1066800"/>
            <a:ext cx="0" cy="556260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385" decel="100000"/>
                                        <p:tgtEl>
                                          <p:spTgt spid="13">
                                            <p:bg/>
                                          </p:spTgt>
                                        </p:tgtEl>
                                      </p:cBhvr>
                                    </p:animEffect>
                                    <p:animScale>
                                      <p:cBhvr>
                                        <p:cTn id="8" dur="385" decel="100000"/>
                                        <p:tgtEl>
                                          <p:spTgt spid="13">
                                            <p:bg/>
                                          </p:spTgt>
                                        </p:tgtEl>
                                      </p:cBhvr>
                                      <p:from x="10000" y="10000"/>
                                      <p:to x="200000" y="450000"/>
                                    </p:animScale>
                                    <p:animScale>
                                      <p:cBhvr>
                                        <p:cTn id="9" dur="615" accel="100000" fill="hold">
                                          <p:stCondLst>
                                            <p:cond delay="385"/>
                                          </p:stCondLst>
                                        </p:cTn>
                                        <p:tgtEl>
                                          <p:spTgt spid="13">
                                            <p:bg/>
                                          </p:spTgt>
                                        </p:tgtEl>
                                      </p:cBhvr>
                                      <p:from x="200000" y="450000"/>
                                      <p:to x="100000" y="100000"/>
                                    </p:animScale>
                                    <p:set>
                                      <p:cBhvr>
                                        <p:cTn id="10" dur="385" fill="hold"/>
                                        <p:tgtEl>
                                          <p:spTgt spid="13">
                                            <p:bg/>
                                          </p:spTgt>
                                        </p:tgtEl>
                                        <p:attrNameLst>
                                          <p:attrName>ppt_x</p:attrName>
                                        </p:attrNameLst>
                                      </p:cBhvr>
                                      <p:to>
                                        <p:strVal val="(0.5)"/>
                                      </p:to>
                                    </p:set>
                                    <p:anim from="(0.5)" to="(#ppt_x)" calcmode="lin" valueType="num">
                                      <p:cBhvr>
                                        <p:cTn id="11" dur="615" accel="100000" fill="hold">
                                          <p:stCondLst>
                                            <p:cond delay="385"/>
                                          </p:stCondLst>
                                        </p:cTn>
                                        <p:tgtEl>
                                          <p:spTgt spid="13">
                                            <p:bg/>
                                          </p:spTgt>
                                        </p:tgtEl>
                                        <p:attrNameLst>
                                          <p:attrName>ppt_x</p:attrName>
                                        </p:attrNameLst>
                                      </p:cBhvr>
                                    </p:anim>
                                    <p:set>
                                      <p:cBhvr>
                                        <p:cTn id="12" dur="385" fill="hold"/>
                                        <p:tgtEl>
                                          <p:spTgt spid="13">
                                            <p:bg/>
                                          </p:spTgt>
                                        </p:tgtEl>
                                        <p:attrNameLst>
                                          <p:attrName>ppt_y</p:attrName>
                                        </p:attrNameLst>
                                      </p:cBhvr>
                                      <p:to>
                                        <p:strVal val="(#ppt_y+0.4)"/>
                                      </p:to>
                                    </p:set>
                                    <p:anim from="(#ppt_y+0.4)" to="(#ppt_y)" calcmode="lin" valueType="num">
                                      <p:cBhvr>
                                        <p:cTn id="13" dur="615" accel="100000" fill="hold">
                                          <p:stCondLst>
                                            <p:cond delay="385"/>
                                          </p:stCondLst>
                                        </p:cTn>
                                        <p:tgtEl>
                                          <p:spTgt spid="13">
                                            <p:bg/>
                                          </p:spTgt>
                                        </p:tgtEl>
                                        <p:attrNameLst>
                                          <p:attrName>ppt_y</p:attrName>
                                        </p:attrNameLst>
                                      </p:cBhvr>
                                    </p:anim>
                                  </p:childTnLst>
                                </p:cTn>
                              </p:par>
                            </p:childTnLst>
                          </p:cTn>
                        </p:par>
                        <p:par>
                          <p:cTn id="14" fill="hold">
                            <p:stCondLst>
                              <p:cond delay="1000"/>
                            </p:stCondLst>
                            <p:childTnLst>
                              <p:par>
                                <p:cTn id="15" presetID="51" presetClass="entr" presetSubtype="0"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385" decel="100000"/>
                                        <p:tgtEl>
                                          <p:spTgt spid="13">
                                            <p:txEl>
                                              <p:pRg st="0" end="0"/>
                                            </p:txEl>
                                          </p:spTgt>
                                        </p:tgtEl>
                                      </p:cBhvr>
                                    </p:animEffect>
                                    <p:animScale>
                                      <p:cBhvr>
                                        <p:cTn id="18" dur="385" decel="100000"/>
                                        <p:tgtEl>
                                          <p:spTgt spid="13">
                                            <p:txEl>
                                              <p:pRg st="0" end="0"/>
                                            </p:txEl>
                                          </p:spTgt>
                                        </p:tgtEl>
                                      </p:cBhvr>
                                      <p:from x="10000" y="10000"/>
                                      <p:to x="200000" y="450000"/>
                                    </p:animScale>
                                    <p:animScale>
                                      <p:cBhvr>
                                        <p:cTn id="19" dur="615" accel="100000" fill="hold">
                                          <p:stCondLst>
                                            <p:cond delay="385"/>
                                          </p:stCondLst>
                                        </p:cTn>
                                        <p:tgtEl>
                                          <p:spTgt spid="13">
                                            <p:txEl>
                                              <p:pRg st="0" end="0"/>
                                            </p:txEl>
                                          </p:spTgt>
                                        </p:tgtEl>
                                      </p:cBhvr>
                                      <p:from x="200000" y="450000"/>
                                      <p:to x="100000" y="100000"/>
                                    </p:animScale>
                                    <p:set>
                                      <p:cBhvr>
                                        <p:cTn id="20" dur="385" fill="hold"/>
                                        <p:tgtEl>
                                          <p:spTgt spid="13">
                                            <p:txEl>
                                              <p:pRg st="0" end="0"/>
                                            </p:txEl>
                                          </p:spTgt>
                                        </p:tgtEl>
                                        <p:attrNameLst>
                                          <p:attrName>ppt_x</p:attrName>
                                        </p:attrNameLst>
                                      </p:cBhvr>
                                      <p:to>
                                        <p:strVal val="(0.5)"/>
                                      </p:to>
                                    </p:set>
                                    <p:anim from="(0.5)" to="(#ppt_x)" calcmode="lin" valueType="num">
                                      <p:cBhvr>
                                        <p:cTn id="21" dur="615" accel="100000" fill="hold">
                                          <p:stCondLst>
                                            <p:cond delay="385"/>
                                          </p:stCondLst>
                                        </p:cTn>
                                        <p:tgtEl>
                                          <p:spTgt spid="13">
                                            <p:txEl>
                                              <p:pRg st="0" end="0"/>
                                            </p:txEl>
                                          </p:spTgt>
                                        </p:tgtEl>
                                        <p:attrNameLst>
                                          <p:attrName>ppt_x</p:attrName>
                                        </p:attrNameLst>
                                      </p:cBhvr>
                                    </p:anim>
                                    <p:set>
                                      <p:cBhvr>
                                        <p:cTn id="22" dur="385" fill="hold"/>
                                        <p:tgtEl>
                                          <p:spTgt spid="13">
                                            <p:txEl>
                                              <p:pRg st="0" end="0"/>
                                            </p:txEl>
                                          </p:spTgt>
                                        </p:tgtEl>
                                        <p:attrNameLst>
                                          <p:attrName>ppt_y</p:attrName>
                                        </p:attrNameLst>
                                      </p:cBhvr>
                                      <p:to>
                                        <p:strVal val="(#ppt_y+0.4)"/>
                                      </p:to>
                                    </p:set>
                                    <p:anim from="(#ppt_y+0.4)" to="(#ppt_y)" calcmode="lin" valueType="num">
                                      <p:cBhvr>
                                        <p:cTn id="23" dur="615" accel="100000" fill="hold">
                                          <p:stCondLst>
                                            <p:cond delay="385"/>
                                          </p:stCondLst>
                                        </p:cTn>
                                        <p:tgtEl>
                                          <p:spTgt spid="13">
                                            <p:txEl>
                                              <p:pRg st="0" end="0"/>
                                            </p:txEl>
                                          </p:spTgt>
                                        </p:tgtEl>
                                        <p:attrNameLst>
                                          <p:attrName>ppt_y</p:attrName>
                                        </p:attrNameLst>
                                      </p:cBhvr>
                                    </p:anim>
                                  </p:childTnLst>
                                </p:cTn>
                              </p:par>
                            </p:childTnLst>
                          </p:cTn>
                        </p:par>
                        <p:par>
                          <p:cTn id="24" fill="hold">
                            <p:stCondLst>
                              <p:cond delay="2000"/>
                            </p:stCondLst>
                            <p:childTnLst>
                              <p:par>
                                <p:cTn id="25" presetID="51"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385" decel="100000"/>
                                        <p:tgtEl>
                                          <p:spTgt spid="13">
                                            <p:txEl>
                                              <p:pRg st="1" end="1"/>
                                            </p:txEl>
                                          </p:spTgt>
                                        </p:tgtEl>
                                      </p:cBhvr>
                                    </p:animEffect>
                                    <p:animScale>
                                      <p:cBhvr>
                                        <p:cTn id="28" dur="385" decel="100000"/>
                                        <p:tgtEl>
                                          <p:spTgt spid="13">
                                            <p:txEl>
                                              <p:pRg st="1" end="1"/>
                                            </p:txEl>
                                          </p:spTgt>
                                        </p:tgtEl>
                                      </p:cBhvr>
                                      <p:from x="10000" y="10000"/>
                                      <p:to x="200000" y="450000"/>
                                    </p:animScale>
                                    <p:animScale>
                                      <p:cBhvr>
                                        <p:cTn id="29" dur="615" accel="100000" fill="hold">
                                          <p:stCondLst>
                                            <p:cond delay="385"/>
                                          </p:stCondLst>
                                        </p:cTn>
                                        <p:tgtEl>
                                          <p:spTgt spid="13">
                                            <p:txEl>
                                              <p:pRg st="1" end="1"/>
                                            </p:txEl>
                                          </p:spTgt>
                                        </p:tgtEl>
                                      </p:cBhvr>
                                      <p:from x="200000" y="450000"/>
                                      <p:to x="100000" y="100000"/>
                                    </p:animScale>
                                    <p:set>
                                      <p:cBhvr>
                                        <p:cTn id="30" dur="385" fill="hold"/>
                                        <p:tgtEl>
                                          <p:spTgt spid="13">
                                            <p:txEl>
                                              <p:pRg st="1" end="1"/>
                                            </p:txEl>
                                          </p:spTgt>
                                        </p:tgtEl>
                                        <p:attrNameLst>
                                          <p:attrName>ppt_x</p:attrName>
                                        </p:attrNameLst>
                                      </p:cBhvr>
                                      <p:to>
                                        <p:strVal val="(0.5)"/>
                                      </p:to>
                                    </p:set>
                                    <p:anim from="(0.5)" to="(#ppt_x)" calcmode="lin" valueType="num">
                                      <p:cBhvr>
                                        <p:cTn id="31" dur="615" accel="100000" fill="hold">
                                          <p:stCondLst>
                                            <p:cond delay="385"/>
                                          </p:stCondLst>
                                        </p:cTn>
                                        <p:tgtEl>
                                          <p:spTgt spid="13">
                                            <p:txEl>
                                              <p:pRg st="1" end="1"/>
                                            </p:txEl>
                                          </p:spTgt>
                                        </p:tgtEl>
                                        <p:attrNameLst>
                                          <p:attrName>ppt_x</p:attrName>
                                        </p:attrNameLst>
                                      </p:cBhvr>
                                    </p:anim>
                                    <p:set>
                                      <p:cBhvr>
                                        <p:cTn id="32" dur="385" fill="hold"/>
                                        <p:tgtEl>
                                          <p:spTgt spid="13">
                                            <p:txEl>
                                              <p:pRg st="1" end="1"/>
                                            </p:txEl>
                                          </p:spTgt>
                                        </p:tgtEl>
                                        <p:attrNameLst>
                                          <p:attrName>ppt_y</p:attrName>
                                        </p:attrNameLst>
                                      </p:cBhvr>
                                      <p:to>
                                        <p:strVal val="(#ppt_y+0.4)"/>
                                      </p:to>
                                    </p:set>
                                    <p:anim from="(#ppt_y+0.4)" to="(#ppt_y)" calcmode="lin" valueType="num">
                                      <p:cBhvr>
                                        <p:cTn id="33" dur="615" accel="100000" fill="hold">
                                          <p:stCondLst>
                                            <p:cond delay="385"/>
                                          </p:stCondLst>
                                        </p:cTn>
                                        <p:tgtEl>
                                          <p:spTgt spid="13">
                                            <p:txEl>
                                              <p:pRg st="1" end="1"/>
                                            </p:txEl>
                                          </p:spTgt>
                                        </p:tgtEl>
                                        <p:attrNameLst>
                                          <p:attrName>ppt_y</p:attrName>
                                        </p:attrNameLst>
                                      </p:cBhvr>
                                    </p:anim>
                                  </p:childTnLst>
                                </p:cTn>
                              </p:par>
                            </p:childTnLst>
                          </p:cTn>
                        </p:par>
                        <p:par>
                          <p:cTn id="34" fill="hold">
                            <p:stCondLst>
                              <p:cond delay="3000"/>
                            </p:stCondLst>
                            <p:childTnLst>
                              <p:par>
                                <p:cTn id="35" presetID="51" presetClass="entr" presetSubtype="0" fill="hold" grpId="0" nodeType="after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fade">
                                      <p:cBhvr>
                                        <p:cTn id="37" dur="385" decel="100000"/>
                                        <p:tgtEl>
                                          <p:spTgt spid="13">
                                            <p:txEl>
                                              <p:pRg st="2" end="2"/>
                                            </p:txEl>
                                          </p:spTgt>
                                        </p:tgtEl>
                                      </p:cBhvr>
                                    </p:animEffect>
                                    <p:animScale>
                                      <p:cBhvr>
                                        <p:cTn id="38" dur="385" decel="100000"/>
                                        <p:tgtEl>
                                          <p:spTgt spid="13">
                                            <p:txEl>
                                              <p:pRg st="2" end="2"/>
                                            </p:txEl>
                                          </p:spTgt>
                                        </p:tgtEl>
                                      </p:cBhvr>
                                      <p:from x="10000" y="10000"/>
                                      <p:to x="200000" y="450000"/>
                                    </p:animScale>
                                    <p:animScale>
                                      <p:cBhvr>
                                        <p:cTn id="39" dur="615" accel="100000" fill="hold">
                                          <p:stCondLst>
                                            <p:cond delay="385"/>
                                          </p:stCondLst>
                                        </p:cTn>
                                        <p:tgtEl>
                                          <p:spTgt spid="13">
                                            <p:txEl>
                                              <p:pRg st="2" end="2"/>
                                            </p:txEl>
                                          </p:spTgt>
                                        </p:tgtEl>
                                      </p:cBhvr>
                                      <p:from x="200000" y="450000"/>
                                      <p:to x="100000" y="100000"/>
                                    </p:animScale>
                                    <p:set>
                                      <p:cBhvr>
                                        <p:cTn id="40" dur="385" fill="hold"/>
                                        <p:tgtEl>
                                          <p:spTgt spid="13">
                                            <p:txEl>
                                              <p:pRg st="2" end="2"/>
                                            </p:txEl>
                                          </p:spTgt>
                                        </p:tgtEl>
                                        <p:attrNameLst>
                                          <p:attrName>ppt_x</p:attrName>
                                        </p:attrNameLst>
                                      </p:cBhvr>
                                      <p:to>
                                        <p:strVal val="(0.5)"/>
                                      </p:to>
                                    </p:set>
                                    <p:anim from="(0.5)" to="(#ppt_x)" calcmode="lin" valueType="num">
                                      <p:cBhvr>
                                        <p:cTn id="41" dur="615" accel="100000" fill="hold">
                                          <p:stCondLst>
                                            <p:cond delay="385"/>
                                          </p:stCondLst>
                                        </p:cTn>
                                        <p:tgtEl>
                                          <p:spTgt spid="13">
                                            <p:txEl>
                                              <p:pRg st="2" end="2"/>
                                            </p:txEl>
                                          </p:spTgt>
                                        </p:tgtEl>
                                        <p:attrNameLst>
                                          <p:attrName>ppt_x</p:attrName>
                                        </p:attrNameLst>
                                      </p:cBhvr>
                                    </p:anim>
                                    <p:set>
                                      <p:cBhvr>
                                        <p:cTn id="42" dur="385" fill="hold"/>
                                        <p:tgtEl>
                                          <p:spTgt spid="13">
                                            <p:txEl>
                                              <p:pRg st="2" end="2"/>
                                            </p:txEl>
                                          </p:spTgt>
                                        </p:tgtEl>
                                        <p:attrNameLst>
                                          <p:attrName>ppt_y</p:attrName>
                                        </p:attrNameLst>
                                      </p:cBhvr>
                                      <p:to>
                                        <p:strVal val="(#ppt_y+0.4)"/>
                                      </p:to>
                                    </p:set>
                                    <p:anim from="(#ppt_y+0.4)" to="(#ppt_y)" calcmode="lin" valueType="num">
                                      <p:cBhvr>
                                        <p:cTn id="43" dur="615" accel="100000" fill="hold">
                                          <p:stCondLst>
                                            <p:cond delay="385"/>
                                          </p:stCondLst>
                                        </p:cTn>
                                        <p:tgtEl>
                                          <p:spTgt spid="13">
                                            <p:txEl>
                                              <p:pRg st="2" end="2"/>
                                            </p:txEl>
                                          </p:spTgt>
                                        </p:tgtEl>
                                        <p:attrNameLst>
                                          <p:attrName>ppt_y</p:attrName>
                                        </p:attrNameLst>
                                      </p:cBhvr>
                                    </p:anim>
                                  </p:childTnLst>
                                </p:cTn>
                              </p:par>
                            </p:childTnLst>
                          </p:cTn>
                        </p:par>
                        <p:par>
                          <p:cTn id="44" fill="hold">
                            <p:stCondLst>
                              <p:cond delay="4000"/>
                            </p:stCondLst>
                            <p:childTnLst>
                              <p:par>
                                <p:cTn id="45" presetID="51" presetClass="entr" presetSubtype="0" fill="hold" grpId="0" nodeType="after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animEffect transition="in" filter="fade">
                                      <p:cBhvr>
                                        <p:cTn id="47" dur="385" decel="100000"/>
                                        <p:tgtEl>
                                          <p:spTgt spid="13">
                                            <p:txEl>
                                              <p:pRg st="3" end="3"/>
                                            </p:txEl>
                                          </p:spTgt>
                                        </p:tgtEl>
                                      </p:cBhvr>
                                    </p:animEffect>
                                    <p:animScale>
                                      <p:cBhvr>
                                        <p:cTn id="48" dur="385" decel="100000"/>
                                        <p:tgtEl>
                                          <p:spTgt spid="13">
                                            <p:txEl>
                                              <p:pRg st="3" end="3"/>
                                            </p:txEl>
                                          </p:spTgt>
                                        </p:tgtEl>
                                      </p:cBhvr>
                                      <p:from x="10000" y="10000"/>
                                      <p:to x="200000" y="450000"/>
                                    </p:animScale>
                                    <p:animScale>
                                      <p:cBhvr>
                                        <p:cTn id="49" dur="615" accel="100000" fill="hold">
                                          <p:stCondLst>
                                            <p:cond delay="385"/>
                                          </p:stCondLst>
                                        </p:cTn>
                                        <p:tgtEl>
                                          <p:spTgt spid="13">
                                            <p:txEl>
                                              <p:pRg st="3" end="3"/>
                                            </p:txEl>
                                          </p:spTgt>
                                        </p:tgtEl>
                                      </p:cBhvr>
                                      <p:from x="200000" y="450000"/>
                                      <p:to x="100000" y="100000"/>
                                    </p:animScale>
                                    <p:set>
                                      <p:cBhvr>
                                        <p:cTn id="50" dur="385" fill="hold"/>
                                        <p:tgtEl>
                                          <p:spTgt spid="13">
                                            <p:txEl>
                                              <p:pRg st="3" end="3"/>
                                            </p:txEl>
                                          </p:spTgt>
                                        </p:tgtEl>
                                        <p:attrNameLst>
                                          <p:attrName>ppt_x</p:attrName>
                                        </p:attrNameLst>
                                      </p:cBhvr>
                                      <p:to>
                                        <p:strVal val="(0.5)"/>
                                      </p:to>
                                    </p:set>
                                    <p:anim from="(0.5)" to="(#ppt_x)" calcmode="lin" valueType="num">
                                      <p:cBhvr>
                                        <p:cTn id="51" dur="615" accel="100000" fill="hold">
                                          <p:stCondLst>
                                            <p:cond delay="385"/>
                                          </p:stCondLst>
                                        </p:cTn>
                                        <p:tgtEl>
                                          <p:spTgt spid="13">
                                            <p:txEl>
                                              <p:pRg st="3" end="3"/>
                                            </p:txEl>
                                          </p:spTgt>
                                        </p:tgtEl>
                                        <p:attrNameLst>
                                          <p:attrName>ppt_x</p:attrName>
                                        </p:attrNameLst>
                                      </p:cBhvr>
                                    </p:anim>
                                    <p:set>
                                      <p:cBhvr>
                                        <p:cTn id="52" dur="385" fill="hold"/>
                                        <p:tgtEl>
                                          <p:spTgt spid="13">
                                            <p:txEl>
                                              <p:pRg st="3" end="3"/>
                                            </p:txEl>
                                          </p:spTgt>
                                        </p:tgtEl>
                                        <p:attrNameLst>
                                          <p:attrName>ppt_y</p:attrName>
                                        </p:attrNameLst>
                                      </p:cBhvr>
                                      <p:to>
                                        <p:strVal val="(#ppt_y+0.4)"/>
                                      </p:to>
                                    </p:set>
                                    <p:anim from="(#ppt_y+0.4)" to="(#ppt_y)" calcmode="lin" valueType="num">
                                      <p:cBhvr>
                                        <p:cTn id="53" dur="615" accel="100000" fill="hold">
                                          <p:stCondLst>
                                            <p:cond delay="385"/>
                                          </p:stCondLst>
                                        </p:cTn>
                                        <p:tgtEl>
                                          <p:spTgt spid="13">
                                            <p:txEl>
                                              <p:pRg st="3" end="3"/>
                                            </p:txEl>
                                          </p:spTgt>
                                        </p:tgtEl>
                                        <p:attrNameLst>
                                          <p:attrName>ppt_y</p:attrName>
                                        </p:attrNameLst>
                                      </p:cBhvr>
                                    </p:anim>
                                  </p:childTnLst>
                                </p:cTn>
                              </p:par>
                            </p:childTnLst>
                          </p:cTn>
                        </p:par>
                        <p:par>
                          <p:cTn id="54" fill="hold">
                            <p:stCondLst>
                              <p:cond delay="5000"/>
                            </p:stCondLst>
                            <p:childTnLst>
                              <p:par>
                                <p:cTn id="55" presetID="51" presetClass="entr" presetSubtype="0" fill="hold" grpId="0" nodeType="after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fade">
                                      <p:cBhvr>
                                        <p:cTn id="57" dur="385" decel="100000"/>
                                        <p:tgtEl>
                                          <p:spTgt spid="13">
                                            <p:txEl>
                                              <p:pRg st="4" end="4"/>
                                            </p:txEl>
                                          </p:spTgt>
                                        </p:tgtEl>
                                      </p:cBhvr>
                                    </p:animEffect>
                                    <p:animScale>
                                      <p:cBhvr>
                                        <p:cTn id="58" dur="385" decel="100000"/>
                                        <p:tgtEl>
                                          <p:spTgt spid="13">
                                            <p:txEl>
                                              <p:pRg st="4" end="4"/>
                                            </p:txEl>
                                          </p:spTgt>
                                        </p:tgtEl>
                                      </p:cBhvr>
                                      <p:from x="10000" y="10000"/>
                                      <p:to x="200000" y="450000"/>
                                    </p:animScale>
                                    <p:animScale>
                                      <p:cBhvr>
                                        <p:cTn id="59" dur="615" accel="100000" fill="hold">
                                          <p:stCondLst>
                                            <p:cond delay="385"/>
                                          </p:stCondLst>
                                        </p:cTn>
                                        <p:tgtEl>
                                          <p:spTgt spid="13">
                                            <p:txEl>
                                              <p:pRg st="4" end="4"/>
                                            </p:txEl>
                                          </p:spTgt>
                                        </p:tgtEl>
                                      </p:cBhvr>
                                      <p:from x="200000" y="450000"/>
                                      <p:to x="100000" y="100000"/>
                                    </p:animScale>
                                    <p:set>
                                      <p:cBhvr>
                                        <p:cTn id="60" dur="385" fill="hold"/>
                                        <p:tgtEl>
                                          <p:spTgt spid="13">
                                            <p:txEl>
                                              <p:pRg st="4" end="4"/>
                                            </p:txEl>
                                          </p:spTgt>
                                        </p:tgtEl>
                                        <p:attrNameLst>
                                          <p:attrName>ppt_x</p:attrName>
                                        </p:attrNameLst>
                                      </p:cBhvr>
                                      <p:to>
                                        <p:strVal val="(0.5)"/>
                                      </p:to>
                                    </p:set>
                                    <p:anim from="(0.5)" to="(#ppt_x)" calcmode="lin" valueType="num">
                                      <p:cBhvr>
                                        <p:cTn id="61" dur="615" accel="100000" fill="hold">
                                          <p:stCondLst>
                                            <p:cond delay="385"/>
                                          </p:stCondLst>
                                        </p:cTn>
                                        <p:tgtEl>
                                          <p:spTgt spid="13">
                                            <p:txEl>
                                              <p:pRg st="4" end="4"/>
                                            </p:txEl>
                                          </p:spTgt>
                                        </p:tgtEl>
                                        <p:attrNameLst>
                                          <p:attrName>ppt_x</p:attrName>
                                        </p:attrNameLst>
                                      </p:cBhvr>
                                    </p:anim>
                                    <p:set>
                                      <p:cBhvr>
                                        <p:cTn id="62" dur="385" fill="hold"/>
                                        <p:tgtEl>
                                          <p:spTgt spid="13">
                                            <p:txEl>
                                              <p:pRg st="4" end="4"/>
                                            </p:txEl>
                                          </p:spTgt>
                                        </p:tgtEl>
                                        <p:attrNameLst>
                                          <p:attrName>ppt_y</p:attrName>
                                        </p:attrNameLst>
                                      </p:cBhvr>
                                      <p:to>
                                        <p:strVal val="(#ppt_y+0.4)"/>
                                      </p:to>
                                    </p:set>
                                    <p:anim from="(#ppt_y+0.4)" to="(#ppt_y)" calcmode="lin" valueType="num">
                                      <p:cBhvr>
                                        <p:cTn id="63" dur="615" accel="100000" fill="hold">
                                          <p:stCondLst>
                                            <p:cond delay="385"/>
                                          </p:stCondLst>
                                        </p:cTn>
                                        <p:tgtEl>
                                          <p:spTgt spid="13">
                                            <p:txEl>
                                              <p:pRg st="4" end="4"/>
                                            </p:txEl>
                                          </p:spTgt>
                                        </p:tgtEl>
                                        <p:attrNameLst>
                                          <p:attrName>ppt_y</p:attrName>
                                        </p:attrNameLst>
                                      </p:cBhvr>
                                    </p:anim>
                                  </p:childTnLst>
                                </p:cTn>
                              </p:par>
                            </p:childTnLst>
                          </p:cTn>
                        </p:par>
                        <p:par>
                          <p:cTn id="64" fill="hold">
                            <p:stCondLst>
                              <p:cond delay="6000"/>
                            </p:stCondLst>
                            <p:childTnLst>
                              <p:par>
                                <p:cTn id="65" presetID="51" presetClass="entr" presetSubtype="0" fill="hold" grpId="0" nodeType="after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385" decel="100000"/>
                                        <p:tgtEl>
                                          <p:spTgt spid="13">
                                            <p:txEl>
                                              <p:pRg st="5" end="5"/>
                                            </p:txEl>
                                          </p:spTgt>
                                        </p:tgtEl>
                                      </p:cBhvr>
                                    </p:animEffect>
                                    <p:animScale>
                                      <p:cBhvr>
                                        <p:cTn id="68" dur="385" decel="100000"/>
                                        <p:tgtEl>
                                          <p:spTgt spid="13">
                                            <p:txEl>
                                              <p:pRg st="5" end="5"/>
                                            </p:txEl>
                                          </p:spTgt>
                                        </p:tgtEl>
                                      </p:cBhvr>
                                      <p:from x="10000" y="10000"/>
                                      <p:to x="200000" y="450000"/>
                                    </p:animScale>
                                    <p:animScale>
                                      <p:cBhvr>
                                        <p:cTn id="69" dur="615" accel="100000" fill="hold">
                                          <p:stCondLst>
                                            <p:cond delay="385"/>
                                          </p:stCondLst>
                                        </p:cTn>
                                        <p:tgtEl>
                                          <p:spTgt spid="13">
                                            <p:txEl>
                                              <p:pRg st="5" end="5"/>
                                            </p:txEl>
                                          </p:spTgt>
                                        </p:tgtEl>
                                      </p:cBhvr>
                                      <p:from x="200000" y="450000"/>
                                      <p:to x="100000" y="100000"/>
                                    </p:animScale>
                                    <p:set>
                                      <p:cBhvr>
                                        <p:cTn id="70" dur="385" fill="hold"/>
                                        <p:tgtEl>
                                          <p:spTgt spid="13">
                                            <p:txEl>
                                              <p:pRg st="5" end="5"/>
                                            </p:txEl>
                                          </p:spTgt>
                                        </p:tgtEl>
                                        <p:attrNameLst>
                                          <p:attrName>ppt_x</p:attrName>
                                        </p:attrNameLst>
                                      </p:cBhvr>
                                      <p:to>
                                        <p:strVal val="(0.5)"/>
                                      </p:to>
                                    </p:set>
                                    <p:anim from="(0.5)" to="(#ppt_x)" calcmode="lin" valueType="num">
                                      <p:cBhvr>
                                        <p:cTn id="71" dur="615" accel="100000" fill="hold">
                                          <p:stCondLst>
                                            <p:cond delay="385"/>
                                          </p:stCondLst>
                                        </p:cTn>
                                        <p:tgtEl>
                                          <p:spTgt spid="13">
                                            <p:txEl>
                                              <p:pRg st="5" end="5"/>
                                            </p:txEl>
                                          </p:spTgt>
                                        </p:tgtEl>
                                        <p:attrNameLst>
                                          <p:attrName>ppt_x</p:attrName>
                                        </p:attrNameLst>
                                      </p:cBhvr>
                                    </p:anim>
                                    <p:set>
                                      <p:cBhvr>
                                        <p:cTn id="72" dur="385" fill="hold"/>
                                        <p:tgtEl>
                                          <p:spTgt spid="13">
                                            <p:txEl>
                                              <p:pRg st="5" end="5"/>
                                            </p:txEl>
                                          </p:spTgt>
                                        </p:tgtEl>
                                        <p:attrNameLst>
                                          <p:attrName>ppt_y</p:attrName>
                                        </p:attrNameLst>
                                      </p:cBhvr>
                                      <p:to>
                                        <p:strVal val="(#ppt_y+0.4)"/>
                                      </p:to>
                                    </p:set>
                                    <p:anim from="(#ppt_y+0.4)" to="(#ppt_y)" calcmode="lin" valueType="num">
                                      <p:cBhvr>
                                        <p:cTn id="73" dur="615" accel="100000" fill="hold">
                                          <p:stCondLst>
                                            <p:cond delay="385"/>
                                          </p:stCondLst>
                                        </p:cTn>
                                        <p:tgtEl>
                                          <p:spTgt spid="13">
                                            <p:txEl>
                                              <p:pRg st="5" end="5"/>
                                            </p:txEl>
                                          </p:spTgt>
                                        </p:tgtEl>
                                        <p:attrNameLst>
                                          <p:attrName>ppt_y</p:attrName>
                                        </p:attrNameLst>
                                      </p:cBhvr>
                                    </p:anim>
                                  </p:childTnLst>
                                </p:cTn>
                              </p:par>
                            </p:childTnLst>
                          </p:cTn>
                        </p:par>
                        <p:par>
                          <p:cTn id="74" fill="hold">
                            <p:stCondLst>
                              <p:cond delay="7000"/>
                            </p:stCondLst>
                            <p:childTnLst>
                              <p:par>
                                <p:cTn id="75" presetID="51" presetClass="entr" presetSubtype="0" fill="hold" grpId="0" nodeType="afterEffect">
                                  <p:stCondLst>
                                    <p:cond delay="0"/>
                                  </p:stCondLst>
                                  <p:childTnLst>
                                    <p:set>
                                      <p:cBhvr>
                                        <p:cTn id="76" dur="1" fill="hold">
                                          <p:stCondLst>
                                            <p:cond delay="0"/>
                                          </p:stCondLst>
                                        </p:cTn>
                                        <p:tgtEl>
                                          <p:spTgt spid="12">
                                            <p:bg/>
                                          </p:spTgt>
                                        </p:tgtEl>
                                        <p:attrNameLst>
                                          <p:attrName>style.visibility</p:attrName>
                                        </p:attrNameLst>
                                      </p:cBhvr>
                                      <p:to>
                                        <p:strVal val="visible"/>
                                      </p:to>
                                    </p:set>
                                    <p:animEffect transition="in" filter="fade">
                                      <p:cBhvr>
                                        <p:cTn id="77" dur="385" decel="100000"/>
                                        <p:tgtEl>
                                          <p:spTgt spid="12">
                                            <p:bg/>
                                          </p:spTgt>
                                        </p:tgtEl>
                                      </p:cBhvr>
                                    </p:animEffect>
                                    <p:animScale>
                                      <p:cBhvr>
                                        <p:cTn id="78" dur="385" decel="100000"/>
                                        <p:tgtEl>
                                          <p:spTgt spid="12">
                                            <p:bg/>
                                          </p:spTgt>
                                        </p:tgtEl>
                                      </p:cBhvr>
                                      <p:from x="10000" y="10000"/>
                                      <p:to x="200000" y="450000"/>
                                    </p:animScale>
                                    <p:animScale>
                                      <p:cBhvr>
                                        <p:cTn id="79" dur="615" accel="100000" fill="hold">
                                          <p:stCondLst>
                                            <p:cond delay="385"/>
                                          </p:stCondLst>
                                        </p:cTn>
                                        <p:tgtEl>
                                          <p:spTgt spid="12">
                                            <p:bg/>
                                          </p:spTgt>
                                        </p:tgtEl>
                                      </p:cBhvr>
                                      <p:from x="200000" y="450000"/>
                                      <p:to x="100000" y="100000"/>
                                    </p:animScale>
                                    <p:set>
                                      <p:cBhvr>
                                        <p:cTn id="80" dur="385" fill="hold"/>
                                        <p:tgtEl>
                                          <p:spTgt spid="12">
                                            <p:bg/>
                                          </p:spTgt>
                                        </p:tgtEl>
                                        <p:attrNameLst>
                                          <p:attrName>ppt_x</p:attrName>
                                        </p:attrNameLst>
                                      </p:cBhvr>
                                      <p:to>
                                        <p:strVal val="(0.5)"/>
                                      </p:to>
                                    </p:set>
                                    <p:anim from="(0.5)" to="(#ppt_x)" calcmode="lin" valueType="num">
                                      <p:cBhvr>
                                        <p:cTn id="81" dur="615" accel="100000" fill="hold">
                                          <p:stCondLst>
                                            <p:cond delay="385"/>
                                          </p:stCondLst>
                                        </p:cTn>
                                        <p:tgtEl>
                                          <p:spTgt spid="12">
                                            <p:bg/>
                                          </p:spTgt>
                                        </p:tgtEl>
                                        <p:attrNameLst>
                                          <p:attrName>ppt_x</p:attrName>
                                        </p:attrNameLst>
                                      </p:cBhvr>
                                    </p:anim>
                                    <p:set>
                                      <p:cBhvr>
                                        <p:cTn id="82" dur="385" fill="hold"/>
                                        <p:tgtEl>
                                          <p:spTgt spid="12">
                                            <p:bg/>
                                          </p:spTgt>
                                        </p:tgtEl>
                                        <p:attrNameLst>
                                          <p:attrName>ppt_y</p:attrName>
                                        </p:attrNameLst>
                                      </p:cBhvr>
                                      <p:to>
                                        <p:strVal val="(#ppt_y+0.4)"/>
                                      </p:to>
                                    </p:set>
                                    <p:anim from="(#ppt_y+0.4)" to="(#ppt_y)" calcmode="lin" valueType="num">
                                      <p:cBhvr>
                                        <p:cTn id="83" dur="615" accel="100000" fill="hold">
                                          <p:stCondLst>
                                            <p:cond delay="385"/>
                                          </p:stCondLst>
                                        </p:cTn>
                                        <p:tgtEl>
                                          <p:spTgt spid="12">
                                            <p:bg/>
                                          </p:spTgt>
                                        </p:tgtEl>
                                        <p:attrNameLst>
                                          <p:attrName>ppt_y</p:attrName>
                                        </p:attrNameLst>
                                      </p:cBhvr>
                                    </p:anim>
                                  </p:childTnLst>
                                </p:cTn>
                              </p:par>
                            </p:childTnLst>
                          </p:cTn>
                        </p:par>
                        <p:par>
                          <p:cTn id="84" fill="hold">
                            <p:stCondLst>
                              <p:cond delay="8000"/>
                            </p:stCondLst>
                            <p:childTnLst>
                              <p:par>
                                <p:cTn id="85" presetID="51" presetClass="entr" presetSubtype="0" fill="hold" grpId="0" nodeType="afterEffect">
                                  <p:stCondLst>
                                    <p:cond delay="0"/>
                                  </p:stCondLst>
                                  <p:childTnLst>
                                    <p:set>
                                      <p:cBhvr>
                                        <p:cTn id="86" dur="1" fill="hold">
                                          <p:stCondLst>
                                            <p:cond delay="0"/>
                                          </p:stCondLst>
                                        </p:cTn>
                                        <p:tgtEl>
                                          <p:spTgt spid="12">
                                            <p:txEl>
                                              <p:pRg st="0" end="0"/>
                                            </p:txEl>
                                          </p:spTgt>
                                        </p:tgtEl>
                                        <p:attrNameLst>
                                          <p:attrName>style.visibility</p:attrName>
                                        </p:attrNameLst>
                                      </p:cBhvr>
                                      <p:to>
                                        <p:strVal val="visible"/>
                                      </p:to>
                                    </p:set>
                                    <p:animEffect transition="in" filter="fade">
                                      <p:cBhvr>
                                        <p:cTn id="87" dur="385" decel="100000"/>
                                        <p:tgtEl>
                                          <p:spTgt spid="12">
                                            <p:txEl>
                                              <p:pRg st="0" end="0"/>
                                            </p:txEl>
                                          </p:spTgt>
                                        </p:tgtEl>
                                      </p:cBhvr>
                                    </p:animEffect>
                                    <p:animScale>
                                      <p:cBhvr>
                                        <p:cTn id="88" dur="385" decel="100000"/>
                                        <p:tgtEl>
                                          <p:spTgt spid="12">
                                            <p:txEl>
                                              <p:pRg st="0" end="0"/>
                                            </p:txEl>
                                          </p:spTgt>
                                        </p:tgtEl>
                                      </p:cBhvr>
                                      <p:from x="10000" y="10000"/>
                                      <p:to x="200000" y="450000"/>
                                    </p:animScale>
                                    <p:animScale>
                                      <p:cBhvr>
                                        <p:cTn id="89" dur="615" accel="100000" fill="hold">
                                          <p:stCondLst>
                                            <p:cond delay="385"/>
                                          </p:stCondLst>
                                        </p:cTn>
                                        <p:tgtEl>
                                          <p:spTgt spid="12">
                                            <p:txEl>
                                              <p:pRg st="0" end="0"/>
                                            </p:txEl>
                                          </p:spTgt>
                                        </p:tgtEl>
                                      </p:cBhvr>
                                      <p:from x="200000" y="450000"/>
                                      <p:to x="100000" y="100000"/>
                                    </p:animScale>
                                    <p:set>
                                      <p:cBhvr>
                                        <p:cTn id="90" dur="385" fill="hold"/>
                                        <p:tgtEl>
                                          <p:spTgt spid="12">
                                            <p:txEl>
                                              <p:pRg st="0" end="0"/>
                                            </p:txEl>
                                          </p:spTgt>
                                        </p:tgtEl>
                                        <p:attrNameLst>
                                          <p:attrName>ppt_x</p:attrName>
                                        </p:attrNameLst>
                                      </p:cBhvr>
                                      <p:to>
                                        <p:strVal val="(0.5)"/>
                                      </p:to>
                                    </p:set>
                                    <p:anim from="(0.5)" to="(#ppt_x)" calcmode="lin" valueType="num">
                                      <p:cBhvr>
                                        <p:cTn id="91" dur="615" accel="100000" fill="hold">
                                          <p:stCondLst>
                                            <p:cond delay="385"/>
                                          </p:stCondLst>
                                        </p:cTn>
                                        <p:tgtEl>
                                          <p:spTgt spid="12">
                                            <p:txEl>
                                              <p:pRg st="0" end="0"/>
                                            </p:txEl>
                                          </p:spTgt>
                                        </p:tgtEl>
                                        <p:attrNameLst>
                                          <p:attrName>ppt_x</p:attrName>
                                        </p:attrNameLst>
                                      </p:cBhvr>
                                    </p:anim>
                                    <p:set>
                                      <p:cBhvr>
                                        <p:cTn id="92" dur="385" fill="hold"/>
                                        <p:tgtEl>
                                          <p:spTgt spid="12">
                                            <p:txEl>
                                              <p:pRg st="0" end="0"/>
                                            </p:txEl>
                                          </p:spTgt>
                                        </p:tgtEl>
                                        <p:attrNameLst>
                                          <p:attrName>ppt_y</p:attrName>
                                        </p:attrNameLst>
                                      </p:cBhvr>
                                      <p:to>
                                        <p:strVal val="(#ppt_y+0.4)"/>
                                      </p:to>
                                    </p:set>
                                    <p:anim from="(#ppt_y+0.4)" to="(#ppt_y)" calcmode="lin" valueType="num">
                                      <p:cBhvr>
                                        <p:cTn id="93" dur="615" accel="100000" fill="hold">
                                          <p:stCondLst>
                                            <p:cond delay="385"/>
                                          </p:stCondLst>
                                        </p:cTn>
                                        <p:tgtEl>
                                          <p:spTgt spid="12">
                                            <p:txEl>
                                              <p:pRg st="0" end="0"/>
                                            </p:txEl>
                                          </p:spTgt>
                                        </p:tgtEl>
                                        <p:attrNameLst>
                                          <p:attrName>ppt_y</p:attrName>
                                        </p:attrNameLst>
                                      </p:cBhvr>
                                    </p:anim>
                                  </p:childTnLst>
                                </p:cTn>
                              </p:par>
                            </p:childTnLst>
                          </p:cTn>
                        </p:par>
                        <p:par>
                          <p:cTn id="94" fill="hold">
                            <p:stCondLst>
                              <p:cond delay="9000"/>
                            </p:stCondLst>
                            <p:childTnLst>
                              <p:par>
                                <p:cTn id="95" presetID="51" presetClass="entr" presetSubtype="0" fill="hold" grpId="0" nodeType="afterEffect">
                                  <p:stCondLst>
                                    <p:cond delay="0"/>
                                  </p:stCondLst>
                                  <p:childTnLst>
                                    <p:set>
                                      <p:cBhvr>
                                        <p:cTn id="96" dur="1" fill="hold">
                                          <p:stCondLst>
                                            <p:cond delay="0"/>
                                          </p:stCondLst>
                                        </p:cTn>
                                        <p:tgtEl>
                                          <p:spTgt spid="12">
                                            <p:txEl>
                                              <p:pRg st="1" end="1"/>
                                            </p:txEl>
                                          </p:spTgt>
                                        </p:tgtEl>
                                        <p:attrNameLst>
                                          <p:attrName>style.visibility</p:attrName>
                                        </p:attrNameLst>
                                      </p:cBhvr>
                                      <p:to>
                                        <p:strVal val="visible"/>
                                      </p:to>
                                    </p:set>
                                    <p:animEffect transition="in" filter="fade">
                                      <p:cBhvr>
                                        <p:cTn id="97" dur="385" decel="100000"/>
                                        <p:tgtEl>
                                          <p:spTgt spid="12">
                                            <p:txEl>
                                              <p:pRg st="1" end="1"/>
                                            </p:txEl>
                                          </p:spTgt>
                                        </p:tgtEl>
                                      </p:cBhvr>
                                    </p:animEffect>
                                    <p:animScale>
                                      <p:cBhvr>
                                        <p:cTn id="98" dur="385" decel="100000"/>
                                        <p:tgtEl>
                                          <p:spTgt spid="12">
                                            <p:txEl>
                                              <p:pRg st="1" end="1"/>
                                            </p:txEl>
                                          </p:spTgt>
                                        </p:tgtEl>
                                      </p:cBhvr>
                                      <p:from x="10000" y="10000"/>
                                      <p:to x="200000" y="450000"/>
                                    </p:animScale>
                                    <p:animScale>
                                      <p:cBhvr>
                                        <p:cTn id="99" dur="615" accel="100000" fill="hold">
                                          <p:stCondLst>
                                            <p:cond delay="385"/>
                                          </p:stCondLst>
                                        </p:cTn>
                                        <p:tgtEl>
                                          <p:spTgt spid="12">
                                            <p:txEl>
                                              <p:pRg st="1" end="1"/>
                                            </p:txEl>
                                          </p:spTgt>
                                        </p:tgtEl>
                                      </p:cBhvr>
                                      <p:from x="200000" y="450000"/>
                                      <p:to x="100000" y="100000"/>
                                    </p:animScale>
                                    <p:set>
                                      <p:cBhvr>
                                        <p:cTn id="100" dur="385" fill="hold"/>
                                        <p:tgtEl>
                                          <p:spTgt spid="12">
                                            <p:txEl>
                                              <p:pRg st="1" end="1"/>
                                            </p:txEl>
                                          </p:spTgt>
                                        </p:tgtEl>
                                        <p:attrNameLst>
                                          <p:attrName>ppt_x</p:attrName>
                                        </p:attrNameLst>
                                      </p:cBhvr>
                                      <p:to>
                                        <p:strVal val="(0.5)"/>
                                      </p:to>
                                    </p:set>
                                    <p:anim from="(0.5)" to="(#ppt_x)" calcmode="lin" valueType="num">
                                      <p:cBhvr>
                                        <p:cTn id="101" dur="615" accel="100000" fill="hold">
                                          <p:stCondLst>
                                            <p:cond delay="385"/>
                                          </p:stCondLst>
                                        </p:cTn>
                                        <p:tgtEl>
                                          <p:spTgt spid="12">
                                            <p:txEl>
                                              <p:pRg st="1" end="1"/>
                                            </p:txEl>
                                          </p:spTgt>
                                        </p:tgtEl>
                                        <p:attrNameLst>
                                          <p:attrName>ppt_x</p:attrName>
                                        </p:attrNameLst>
                                      </p:cBhvr>
                                    </p:anim>
                                    <p:set>
                                      <p:cBhvr>
                                        <p:cTn id="102" dur="385" fill="hold"/>
                                        <p:tgtEl>
                                          <p:spTgt spid="12">
                                            <p:txEl>
                                              <p:pRg st="1" end="1"/>
                                            </p:txEl>
                                          </p:spTgt>
                                        </p:tgtEl>
                                        <p:attrNameLst>
                                          <p:attrName>ppt_y</p:attrName>
                                        </p:attrNameLst>
                                      </p:cBhvr>
                                      <p:to>
                                        <p:strVal val="(#ppt_y+0.4)"/>
                                      </p:to>
                                    </p:set>
                                    <p:anim from="(#ppt_y+0.4)" to="(#ppt_y)" calcmode="lin" valueType="num">
                                      <p:cBhvr>
                                        <p:cTn id="103" dur="615" accel="100000" fill="hold">
                                          <p:stCondLst>
                                            <p:cond delay="385"/>
                                          </p:stCondLst>
                                        </p:cTn>
                                        <p:tgtEl>
                                          <p:spTgt spid="12">
                                            <p:txEl>
                                              <p:pRg st="1" end="1"/>
                                            </p:txEl>
                                          </p:spTgt>
                                        </p:tgtEl>
                                        <p:attrNameLst>
                                          <p:attrName>ppt_y</p:attrName>
                                        </p:attrNameLst>
                                      </p:cBhvr>
                                    </p:anim>
                                  </p:childTnLst>
                                </p:cTn>
                              </p:par>
                            </p:childTnLst>
                          </p:cTn>
                        </p:par>
                        <p:par>
                          <p:cTn id="104" fill="hold">
                            <p:stCondLst>
                              <p:cond delay="10000"/>
                            </p:stCondLst>
                            <p:childTnLst>
                              <p:par>
                                <p:cTn id="105" presetID="51" presetClass="entr" presetSubtype="0" fill="hold" grpId="0" nodeType="afterEffect">
                                  <p:stCondLst>
                                    <p:cond delay="0"/>
                                  </p:stCondLst>
                                  <p:childTnLst>
                                    <p:set>
                                      <p:cBhvr>
                                        <p:cTn id="106" dur="1" fill="hold">
                                          <p:stCondLst>
                                            <p:cond delay="0"/>
                                          </p:stCondLst>
                                        </p:cTn>
                                        <p:tgtEl>
                                          <p:spTgt spid="12">
                                            <p:txEl>
                                              <p:pRg st="2" end="2"/>
                                            </p:txEl>
                                          </p:spTgt>
                                        </p:tgtEl>
                                        <p:attrNameLst>
                                          <p:attrName>style.visibility</p:attrName>
                                        </p:attrNameLst>
                                      </p:cBhvr>
                                      <p:to>
                                        <p:strVal val="visible"/>
                                      </p:to>
                                    </p:set>
                                    <p:animEffect transition="in" filter="fade">
                                      <p:cBhvr>
                                        <p:cTn id="107" dur="385" decel="100000"/>
                                        <p:tgtEl>
                                          <p:spTgt spid="12">
                                            <p:txEl>
                                              <p:pRg st="2" end="2"/>
                                            </p:txEl>
                                          </p:spTgt>
                                        </p:tgtEl>
                                      </p:cBhvr>
                                    </p:animEffect>
                                    <p:animScale>
                                      <p:cBhvr>
                                        <p:cTn id="108" dur="385" decel="100000"/>
                                        <p:tgtEl>
                                          <p:spTgt spid="12">
                                            <p:txEl>
                                              <p:pRg st="2" end="2"/>
                                            </p:txEl>
                                          </p:spTgt>
                                        </p:tgtEl>
                                      </p:cBhvr>
                                      <p:from x="10000" y="10000"/>
                                      <p:to x="200000" y="450000"/>
                                    </p:animScale>
                                    <p:animScale>
                                      <p:cBhvr>
                                        <p:cTn id="109" dur="615" accel="100000" fill="hold">
                                          <p:stCondLst>
                                            <p:cond delay="385"/>
                                          </p:stCondLst>
                                        </p:cTn>
                                        <p:tgtEl>
                                          <p:spTgt spid="12">
                                            <p:txEl>
                                              <p:pRg st="2" end="2"/>
                                            </p:txEl>
                                          </p:spTgt>
                                        </p:tgtEl>
                                      </p:cBhvr>
                                      <p:from x="200000" y="450000"/>
                                      <p:to x="100000" y="100000"/>
                                    </p:animScale>
                                    <p:set>
                                      <p:cBhvr>
                                        <p:cTn id="110" dur="385" fill="hold"/>
                                        <p:tgtEl>
                                          <p:spTgt spid="12">
                                            <p:txEl>
                                              <p:pRg st="2" end="2"/>
                                            </p:txEl>
                                          </p:spTgt>
                                        </p:tgtEl>
                                        <p:attrNameLst>
                                          <p:attrName>ppt_x</p:attrName>
                                        </p:attrNameLst>
                                      </p:cBhvr>
                                      <p:to>
                                        <p:strVal val="(0.5)"/>
                                      </p:to>
                                    </p:set>
                                    <p:anim from="(0.5)" to="(#ppt_x)" calcmode="lin" valueType="num">
                                      <p:cBhvr>
                                        <p:cTn id="111" dur="615" accel="100000" fill="hold">
                                          <p:stCondLst>
                                            <p:cond delay="385"/>
                                          </p:stCondLst>
                                        </p:cTn>
                                        <p:tgtEl>
                                          <p:spTgt spid="12">
                                            <p:txEl>
                                              <p:pRg st="2" end="2"/>
                                            </p:txEl>
                                          </p:spTgt>
                                        </p:tgtEl>
                                        <p:attrNameLst>
                                          <p:attrName>ppt_x</p:attrName>
                                        </p:attrNameLst>
                                      </p:cBhvr>
                                    </p:anim>
                                    <p:set>
                                      <p:cBhvr>
                                        <p:cTn id="112" dur="385" fill="hold"/>
                                        <p:tgtEl>
                                          <p:spTgt spid="12">
                                            <p:txEl>
                                              <p:pRg st="2" end="2"/>
                                            </p:txEl>
                                          </p:spTgt>
                                        </p:tgtEl>
                                        <p:attrNameLst>
                                          <p:attrName>ppt_y</p:attrName>
                                        </p:attrNameLst>
                                      </p:cBhvr>
                                      <p:to>
                                        <p:strVal val="(#ppt_y+0.4)"/>
                                      </p:to>
                                    </p:set>
                                    <p:anim from="(#ppt_y+0.4)" to="(#ppt_y)" calcmode="lin" valueType="num">
                                      <p:cBhvr>
                                        <p:cTn id="113" dur="615" accel="100000" fill="hold">
                                          <p:stCondLst>
                                            <p:cond delay="385"/>
                                          </p:stCondLst>
                                        </p:cTn>
                                        <p:tgtEl>
                                          <p:spTgt spid="12">
                                            <p:txEl>
                                              <p:pRg st="2" end="2"/>
                                            </p:txEl>
                                          </p:spTgt>
                                        </p:tgtEl>
                                        <p:attrNameLst>
                                          <p:attrName>ppt_y</p:attrName>
                                        </p:attrNameLst>
                                      </p:cBhvr>
                                    </p:anim>
                                  </p:childTnLst>
                                </p:cTn>
                              </p:par>
                            </p:childTnLst>
                          </p:cTn>
                        </p:par>
                        <p:par>
                          <p:cTn id="114" fill="hold">
                            <p:stCondLst>
                              <p:cond delay="11000"/>
                            </p:stCondLst>
                            <p:childTnLst>
                              <p:par>
                                <p:cTn id="115" presetID="51" presetClass="entr" presetSubtype="0" fill="hold" grpId="0" nodeType="afterEffect">
                                  <p:stCondLst>
                                    <p:cond delay="0"/>
                                  </p:stCondLst>
                                  <p:childTnLst>
                                    <p:set>
                                      <p:cBhvr>
                                        <p:cTn id="116" dur="1" fill="hold">
                                          <p:stCondLst>
                                            <p:cond delay="0"/>
                                          </p:stCondLst>
                                        </p:cTn>
                                        <p:tgtEl>
                                          <p:spTgt spid="12">
                                            <p:txEl>
                                              <p:pRg st="3" end="3"/>
                                            </p:txEl>
                                          </p:spTgt>
                                        </p:tgtEl>
                                        <p:attrNameLst>
                                          <p:attrName>style.visibility</p:attrName>
                                        </p:attrNameLst>
                                      </p:cBhvr>
                                      <p:to>
                                        <p:strVal val="visible"/>
                                      </p:to>
                                    </p:set>
                                    <p:animEffect transition="in" filter="fade">
                                      <p:cBhvr>
                                        <p:cTn id="117" dur="385" decel="100000"/>
                                        <p:tgtEl>
                                          <p:spTgt spid="12">
                                            <p:txEl>
                                              <p:pRg st="3" end="3"/>
                                            </p:txEl>
                                          </p:spTgt>
                                        </p:tgtEl>
                                      </p:cBhvr>
                                    </p:animEffect>
                                    <p:animScale>
                                      <p:cBhvr>
                                        <p:cTn id="118" dur="385" decel="100000"/>
                                        <p:tgtEl>
                                          <p:spTgt spid="12">
                                            <p:txEl>
                                              <p:pRg st="3" end="3"/>
                                            </p:txEl>
                                          </p:spTgt>
                                        </p:tgtEl>
                                      </p:cBhvr>
                                      <p:from x="10000" y="10000"/>
                                      <p:to x="200000" y="450000"/>
                                    </p:animScale>
                                    <p:animScale>
                                      <p:cBhvr>
                                        <p:cTn id="119" dur="615" accel="100000" fill="hold">
                                          <p:stCondLst>
                                            <p:cond delay="385"/>
                                          </p:stCondLst>
                                        </p:cTn>
                                        <p:tgtEl>
                                          <p:spTgt spid="12">
                                            <p:txEl>
                                              <p:pRg st="3" end="3"/>
                                            </p:txEl>
                                          </p:spTgt>
                                        </p:tgtEl>
                                      </p:cBhvr>
                                      <p:from x="200000" y="450000"/>
                                      <p:to x="100000" y="100000"/>
                                    </p:animScale>
                                    <p:set>
                                      <p:cBhvr>
                                        <p:cTn id="120" dur="385" fill="hold"/>
                                        <p:tgtEl>
                                          <p:spTgt spid="12">
                                            <p:txEl>
                                              <p:pRg st="3" end="3"/>
                                            </p:txEl>
                                          </p:spTgt>
                                        </p:tgtEl>
                                        <p:attrNameLst>
                                          <p:attrName>ppt_x</p:attrName>
                                        </p:attrNameLst>
                                      </p:cBhvr>
                                      <p:to>
                                        <p:strVal val="(0.5)"/>
                                      </p:to>
                                    </p:set>
                                    <p:anim from="(0.5)" to="(#ppt_x)" calcmode="lin" valueType="num">
                                      <p:cBhvr>
                                        <p:cTn id="121" dur="615" accel="100000" fill="hold">
                                          <p:stCondLst>
                                            <p:cond delay="385"/>
                                          </p:stCondLst>
                                        </p:cTn>
                                        <p:tgtEl>
                                          <p:spTgt spid="12">
                                            <p:txEl>
                                              <p:pRg st="3" end="3"/>
                                            </p:txEl>
                                          </p:spTgt>
                                        </p:tgtEl>
                                        <p:attrNameLst>
                                          <p:attrName>ppt_x</p:attrName>
                                        </p:attrNameLst>
                                      </p:cBhvr>
                                    </p:anim>
                                    <p:set>
                                      <p:cBhvr>
                                        <p:cTn id="122" dur="385" fill="hold"/>
                                        <p:tgtEl>
                                          <p:spTgt spid="12">
                                            <p:txEl>
                                              <p:pRg st="3" end="3"/>
                                            </p:txEl>
                                          </p:spTgt>
                                        </p:tgtEl>
                                        <p:attrNameLst>
                                          <p:attrName>ppt_y</p:attrName>
                                        </p:attrNameLst>
                                      </p:cBhvr>
                                      <p:to>
                                        <p:strVal val="(#ppt_y+0.4)"/>
                                      </p:to>
                                    </p:set>
                                    <p:anim from="(#ppt_y+0.4)" to="(#ppt_y)" calcmode="lin" valueType="num">
                                      <p:cBhvr>
                                        <p:cTn id="123" dur="615" accel="100000" fill="hold">
                                          <p:stCondLst>
                                            <p:cond delay="385"/>
                                          </p:stCondLst>
                                        </p:cTn>
                                        <p:tgtEl>
                                          <p:spTgt spid="12">
                                            <p:txEl>
                                              <p:pRg st="3" end="3"/>
                                            </p:txEl>
                                          </p:spTgt>
                                        </p:tgtEl>
                                        <p:attrNameLst>
                                          <p:attrName>ppt_y</p:attrName>
                                        </p:attrNameLst>
                                      </p:cBhvr>
                                    </p:anim>
                                  </p:childTnLst>
                                </p:cTn>
                              </p:par>
                            </p:childTnLst>
                          </p:cTn>
                        </p:par>
                        <p:par>
                          <p:cTn id="124" fill="hold">
                            <p:stCondLst>
                              <p:cond delay="12000"/>
                            </p:stCondLst>
                            <p:childTnLst>
                              <p:par>
                                <p:cTn id="125" presetID="51" presetClass="entr" presetSubtype="0" fill="hold" grpId="0" nodeType="afterEffect">
                                  <p:stCondLst>
                                    <p:cond delay="0"/>
                                  </p:stCondLst>
                                  <p:childTnLst>
                                    <p:set>
                                      <p:cBhvr>
                                        <p:cTn id="126" dur="1" fill="hold">
                                          <p:stCondLst>
                                            <p:cond delay="0"/>
                                          </p:stCondLst>
                                        </p:cTn>
                                        <p:tgtEl>
                                          <p:spTgt spid="12">
                                            <p:txEl>
                                              <p:pRg st="4" end="4"/>
                                            </p:txEl>
                                          </p:spTgt>
                                        </p:tgtEl>
                                        <p:attrNameLst>
                                          <p:attrName>style.visibility</p:attrName>
                                        </p:attrNameLst>
                                      </p:cBhvr>
                                      <p:to>
                                        <p:strVal val="visible"/>
                                      </p:to>
                                    </p:set>
                                    <p:animEffect transition="in" filter="fade">
                                      <p:cBhvr>
                                        <p:cTn id="127" dur="385" decel="100000"/>
                                        <p:tgtEl>
                                          <p:spTgt spid="12">
                                            <p:txEl>
                                              <p:pRg st="4" end="4"/>
                                            </p:txEl>
                                          </p:spTgt>
                                        </p:tgtEl>
                                      </p:cBhvr>
                                    </p:animEffect>
                                    <p:animScale>
                                      <p:cBhvr>
                                        <p:cTn id="128" dur="385" decel="100000"/>
                                        <p:tgtEl>
                                          <p:spTgt spid="12">
                                            <p:txEl>
                                              <p:pRg st="4" end="4"/>
                                            </p:txEl>
                                          </p:spTgt>
                                        </p:tgtEl>
                                      </p:cBhvr>
                                      <p:from x="10000" y="10000"/>
                                      <p:to x="200000" y="450000"/>
                                    </p:animScale>
                                    <p:animScale>
                                      <p:cBhvr>
                                        <p:cTn id="129" dur="615" accel="100000" fill="hold">
                                          <p:stCondLst>
                                            <p:cond delay="385"/>
                                          </p:stCondLst>
                                        </p:cTn>
                                        <p:tgtEl>
                                          <p:spTgt spid="12">
                                            <p:txEl>
                                              <p:pRg st="4" end="4"/>
                                            </p:txEl>
                                          </p:spTgt>
                                        </p:tgtEl>
                                      </p:cBhvr>
                                      <p:from x="200000" y="450000"/>
                                      <p:to x="100000" y="100000"/>
                                    </p:animScale>
                                    <p:set>
                                      <p:cBhvr>
                                        <p:cTn id="130" dur="385" fill="hold"/>
                                        <p:tgtEl>
                                          <p:spTgt spid="12">
                                            <p:txEl>
                                              <p:pRg st="4" end="4"/>
                                            </p:txEl>
                                          </p:spTgt>
                                        </p:tgtEl>
                                        <p:attrNameLst>
                                          <p:attrName>ppt_x</p:attrName>
                                        </p:attrNameLst>
                                      </p:cBhvr>
                                      <p:to>
                                        <p:strVal val="(0.5)"/>
                                      </p:to>
                                    </p:set>
                                    <p:anim from="(0.5)" to="(#ppt_x)" calcmode="lin" valueType="num">
                                      <p:cBhvr>
                                        <p:cTn id="131" dur="615" accel="100000" fill="hold">
                                          <p:stCondLst>
                                            <p:cond delay="385"/>
                                          </p:stCondLst>
                                        </p:cTn>
                                        <p:tgtEl>
                                          <p:spTgt spid="12">
                                            <p:txEl>
                                              <p:pRg st="4" end="4"/>
                                            </p:txEl>
                                          </p:spTgt>
                                        </p:tgtEl>
                                        <p:attrNameLst>
                                          <p:attrName>ppt_x</p:attrName>
                                        </p:attrNameLst>
                                      </p:cBhvr>
                                    </p:anim>
                                    <p:set>
                                      <p:cBhvr>
                                        <p:cTn id="132" dur="385" fill="hold"/>
                                        <p:tgtEl>
                                          <p:spTgt spid="12">
                                            <p:txEl>
                                              <p:pRg st="4" end="4"/>
                                            </p:txEl>
                                          </p:spTgt>
                                        </p:tgtEl>
                                        <p:attrNameLst>
                                          <p:attrName>ppt_y</p:attrName>
                                        </p:attrNameLst>
                                      </p:cBhvr>
                                      <p:to>
                                        <p:strVal val="(#ppt_y+0.4)"/>
                                      </p:to>
                                    </p:set>
                                    <p:anim from="(#ppt_y+0.4)" to="(#ppt_y)" calcmode="lin" valueType="num">
                                      <p:cBhvr>
                                        <p:cTn id="133" dur="615" accel="100000" fill="hold">
                                          <p:stCondLst>
                                            <p:cond delay="385"/>
                                          </p:stCondLst>
                                        </p:cTn>
                                        <p:tgtEl>
                                          <p:spTgt spid="12">
                                            <p:txEl>
                                              <p:pRg st="4" end="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2" grpId="0" uiExpand="1"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066800"/>
          </a:xfrm>
        </p:spPr>
        <p:txBody>
          <a:bodyPr/>
          <a:lstStyle/>
          <a:p>
            <a:r>
              <a:rPr lang="en-US" dirty="0" smtClean="0"/>
              <a:t>Honest Looking</a:t>
            </a:r>
            <a:endParaRPr lang="en-US" dirty="0"/>
          </a:p>
        </p:txBody>
      </p:sp>
      <p:sp>
        <p:nvSpPr>
          <p:cNvPr id="6" name="Content Placeholder 5"/>
          <p:cNvSpPr>
            <a:spLocks noGrp="1"/>
          </p:cNvSpPr>
          <p:nvPr>
            <p:ph idx="1"/>
          </p:nvPr>
        </p:nvSpPr>
        <p:spPr>
          <a:xfrm>
            <a:off x="533400" y="1447800"/>
            <a:ext cx="8400288" cy="5181600"/>
          </a:xfrm>
        </p:spPr>
        <p:txBody>
          <a:bodyPr>
            <a:normAutofit/>
          </a:bodyPr>
          <a:lstStyle/>
          <a:p>
            <a:r>
              <a:rPr lang="en-US" dirty="0" smtClean="0">
                <a:solidFill>
                  <a:schemeClr val="tx2">
                    <a:lumMod val="75000"/>
                  </a:schemeClr>
                </a:solidFill>
              </a:rPr>
              <a:t>What are we doing now to be Christ for others in our ministry as ___________?</a:t>
            </a:r>
          </a:p>
          <a:p>
            <a:endParaRPr lang="en-US" dirty="0">
              <a:solidFill>
                <a:schemeClr val="tx2">
                  <a:lumMod val="75000"/>
                </a:schemeClr>
              </a:solidFill>
            </a:endParaRPr>
          </a:p>
          <a:p>
            <a:endParaRPr lang="en-US" dirty="0" smtClean="0">
              <a:solidFill>
                <a:schemeClr val="tx2">
                  <a:lumMod val="75000"/>
                </a:schemeClr>
              </a:solidFill>
            </a:endParaRPr>
          </a:p>
          <a:p>
            <a:endParaRPr lang="en-US" dirty="0" smtClean="0">
              <a:solidFill>
                <a:schemeClr val="tx2">
                  <a:lumMod val="75000"/>
                </a:schemeClr>
              </a:solidFill>
            </a:endParaRPr>
          </a:p>
          <a:p>
            <a:endParaRPr lang="en-US" dirty="0">
              <a:solidFill>
                <a:schemeClr val="tx2">
                  <a:lumMod val="75000"/>
                </a:schemeClr>
              </a:solidFill>
            </a:endParaRPr>
          </a:p>
          <a:p>
            <a:endParaRPr lang="en-US" dirty="0" smtClean="0">
              <a:solidFill>
                <a:schemeClr val="tx2">
                  <a:lumMod val="75000"/>
                </a:schemeClr>
              </a:solidFill>
            </a:endParaRPr>
          </a:p>
          <a:p>
            <a:pPr>
              <a:spcBef>
                <a:spcPts val="1800"/>
              </a:spcBef>
            </a:pPr>
            <a:r>
              <a:rPr lang="en-US" dirty="0" smtClean="0">
                <a:solidFill>
                  <a:schemeClr val="tx2">
                    <a:lumMod val="75000"/>
                  </a:schemeClr>
                </a:solidFill>
              </a:rPr>
              <a:t>What are we doing now to see Christ in others in our ministry as ___________?</a:t>
            </a:r>
            <a:endParaRPr lang="en-US" dirty="0">
              <a:solidFill>
                <a:schemeClr val="tx2">
                  <a:lumMod val="75000"/>
                </a:schemeClr>
              </a:solidFill>
            </a:endParaRPr>
          </a:p>
        </p:txBody>
      </p:sp>
      <p:pic>
        <p:nvPicPr>
          <p:cNvPr id="5122" name="Picture 2" descr="Image result for glasses and focu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667000"/>
            <a:ext cx="4470258" cy="2008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1640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xEl>
                                              <p:pRg st="0" end="0"/>
                                            </p:txEl>
                                          </p:spTgt>
                                        </p:tgtEl>
                                      </p:cBhvr>
                                    </p:animEffect>
                                  </p:childTnLst>
                                </p:cTn>
                              </p:par>
                            </p:childTnLst>
                          </p:cTn>
                        </p:par>
                        <p:par>
                          <p:cTn id="15" fill="hold">
                            <p:stCondLst>
                              <p:cond delay="2000"/>
                            </p:stCondLst>
                            <p:childTnLst>
                              <p:par>
                                <p:cTn id="16" presetID="25" presetClass="entr" presetSubtype="0" fill="hold" grpId="0" nodeType="after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 calcmode="lin" valueType="num">
                                      <p:cBhvr>
                                        <p:cTn id="18" dur="10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21" dur="2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498080" cy="1143000"/>
          </a:xfrm>
        </p:spPr>
        <p:txBody>
          <a:bodyPr>
            <a:normAutofit fontScale="90000"/>
          </a:bodyPr>
          <a:lstStyle/>
          <a:p>
            <a:r>
              <a:rPr lang="en-US" dirty="0" smtClean="0"/>
              <a:t>Out-of-the-Box </a:t>
            </a:r>
            <a:br>
              <a:rPr lang="en-US" dirty="0" smtClean="0"/>
            </a:br>
            <a:r>
              <a:rPr lang="en-US" dirty="0" smtClean="0"/>
              <a:t>Thinking</a:t>
            </a:r>
            <a:endParaRPr lang="en-US" dirty="0"/>
          </a:p>
        </p:txBody>
      </p:sp>
      <p:sp>
        <p:nvSpPr>
          <p:cNvPr id="3" name="Content Placeholder 2"/>
          <p:cNvSpPr>
            <a:spLocks noGrp="1"/>
          </p:cNvSpPr>
          <p:nvPr>
            <p:ph sz="half" idx="1"/>
          </p:nvPr>
        </p:nvSpPr>
        <p:spPr>
          <a:xfrm>
            <a:off x="228600" y="2590800"/>
            <a:ext cx="8705088" cy="3214054"/>
          </a:xfrm>
        </p:spPr>
        <p:txBody>
          <a:bodyPr>
            <a:noAutofit/>
          </a:bodyPr>
          <a:lstStyle/>
          <a:p>
            <a:r>
              <a:rPr lang="en-US" sz="3200" dirty="0" smtClean="0">
                <a:solidFill>
                  <a:schemeClr val="accent1">
                    <a:lumMod val="75000"/>
                  </a:schemeClr>
                </a:solidFill>
              </a:rPr>
              <a:t>What would the experience of belonging look like for someone who interacts with us as ___________ ministers?</a:t>
            </a:r>
          </a:p>
          <a:p>
            <a:r>
              <a:rPr lang="en-US" sz="3200" dirty="0" smtClean="0">
                <a:solidFill>
                  <a:schemeClr val="tx2">
                    <a:lumMod val="75000"/>
                  </a:schemeClr>
                </a:solidFill>
              </a:rPr>
              <a:t>What more could we do as ___________ ministers to be the Welcoming Face of Jesus?</a:t>
            </a:r>
          </a:p>
        </p:txBody>
      </p:sp>
      <p:sp>
        <p:nvSpPr>
          <p:cNvPr id="4" name="Content Placeholder 3"/>
          <p:cNvSpPr>
            <a:spLocks noGrp="1"/>
          </p:cNvSpPr>
          <p:nvPr>
            <p:ph sz="half" idx="2"/>
          </p:nvPr>
        </p:nvSpPr>
        <p:spPr>
          <a:xfrm>
            <a:off x="381000" y="6019800"/>
            <a:ext cx="8552688" cy="1143000"/>
          </a:xfrm>
        </p:spPr>
        <p:txBody>
          <a:bodyPr numCol="3">
            <a:normAutofit/>
          </a:bodyPr>
          <a:lstStyle/>
          <a:p>
            <a:r>
              <a:rPr lang="en-US" sz="3200" dirty="0" smtClean="0">
                <a:solidFill>
                  <a:schemeClr val="accent6">
                    <a:lumMod val="75000"/>
                  </a:schemeClr>
                </a:solidFill>
              </a:rPr>
              <a:t>Parishioners</a:t>
            </a:r>
          </a:p>
          <a:p>
            <a:endParaRPr lang="en-US" sz="3200" dirty="0"/>
          </a:p>
          <a:p>
            <a:r>
              <a:rPr lang="en-US" sz="3200" dirty="0" smtClean="0">
                <a:solidFill>
                  <a:schemeClr val="accent2">
                    <a:lumMod val="75000"/>
                  </a:schemeClr>
                </a:solidFill>
              </a:rPr>
              <a:t>Visitors</a:t>
            </a:r>
          </a:p>
          <a:p>
            <a:endParaRPr lang="en-US" sz="3200" dirty="0"/>
          </a:p>
          <a:p>
            <a:r>
              <a:rPr lang="en-US" sz="3200" dirty="0" err="1" smtClean="0">
                <a:solidFill>
                  <a:schemeClr val="accent4">
                    <a:lumMod val="75000"/>
                  </a:schemeClr>
                </a:solidFill>
              </a:rPr>
              <a:t>Nones</a:t>
            </a:r>
            <a:endParaRPr lang="en-US" sz="3200" dirty="0">
              <a:solidFill>
                <a:schemeClr val="accent4">
                  <a:lumMod val="75000"/>
                </a:schemeClr>
              </a:solidFill>
            </a:endParaRPr>
          </a:p>
        </p:txBody>
      </p:sp>
      <p:pic>
        <p:nvPicPr>
          <p:cNvPr id="4098" name="Picture 2" descr="Image result for out of the box"/>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238" y="260983"/>
            <a:ext cx="3600450" cy="21939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62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1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par>
                          <p:cTn id="13" fill="hold">
                            <p:stCondLst>
                              <p:cond delay="2000"/>
                            </p:stCondLst>
                            <p:childTnLst>
                              <p:par>
                                <p:cTn id="14" presetID="2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edge">
                                      <p:cBhvr>
                                        <p:cTn id="16" dur="1500"/>
                                        <p:tgtEl>
                                          <p:spTgt spid="3">
                                            <p:txEl>
                                              <p:pRg st="1" end="1"/>
                                            </p:txEl>
                                          </p:spTgt>
                                        </p:tgtEl>
                                      </p:cBhvr>
                                    </p:animEffect>
                                  </p:childTnLst>
                                </p:cTn>
                              </p:par>
                            </p:childTnLst>
                          </p:cTn>
                        </p:par>
                        <p:par>
                          <p:cTn id="17" fill="hold">
                            <p:stCondLst>
                              <p:cond delay="3500"/>
                            </p:stCondLst>
                            <p:childTnLst>
                              <p:par>
                                <p:cTn id="18" presetID="31" presetClass="entr" presetSubtype="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125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1250" fill="hold"/>
                                        <p:tgtEl>
                                          <p:spTgt spid="4">
                                            <p:txEl>
                                              <p:pRg st="0" end="0"/>
                                            </p:txEl>
                                          </p:spTgt>
                                        </p:tgtEl>
                                        <p:attrNameLst>
                                          <p:attrName>ppt_h</p:attrName>
                                        </p:attrNameLst>
                                      </p:cBhvr>
                                      <p:tavLst>
                                        <p:tav tm="0">
                                          <p:val>
                                            <p:fltVal val="0"/>
                                          </p:val>
                                        </p:tav>
                                        <p:tav tm="100000">
                                          <p:val>
                                            <p:strVal val="#ppt_h"/>
                                          </p:val>
                                        </p:tav>
                                      </p:tavLst>
                                    </p:anim>
                                    <p:anim calcmode="lin" valueType="num">
                                      <p:cBhvr>
                                        <p:cTn id="22" dur="125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3" dur="1250"/>
                                        <p:tgtEl>
                                          <p:spTgt spid="4">
                                            <p:txEl>
                                              <p:pRg st="0" end="0"/>
                                            </p:txEl>
                                          </p:spTgt>
                                        </p:tgtEl>
                                      </p:cBhvr>
                                    </p:animEffect>
                                  </p:childTnLst>
                                </p:cTn>
                              </p:par>
                            </p:childTnLst>
                          </p:cTn>
                        </p:par>
                        <p:par>
                          <p:cTn id="24" fill="hold">
                            <p:stCondLst>
                              <p:cond delay="4750"/>
                            </p:stCondLst>
                            <p:childTnLst>
                              <p:par>
                                <p:cTn id="25" presetID="31" presetClass="entr" presetSubtype="0" fill="hold" grpId="0"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25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25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125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0" dur="1250"/>
                                        <p:tgtEl>
                                          <p:spTgt spid="4">
                                            <p:txEl>
                                              <p:pRg st="2" end="2"/>
                                            </p:txEl>
                                          </p:spTgt>
                                        </p:tgtEl>
                                      </p:cBhvr>
                                    </p:animEffect>
                                  </p:childTnLst>
                                </p:cTn>
                              </p:par>
                            </p:childTnLst>
                          </p:cTn>
                        </p:par>
                        <p:par>
                          <p:cTn id="31" fill="hold">
                            <p:stCondLst>
                              <p:cond delay="6000"/>
                            </p:stCondLst>
                            <p:childTnLst>
                              <p:par>
                                <p:cTn id="32" presetID="31" presetClass="entr" presetSubtype="0" fill="hold" grpId="0"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1250" fill="hold"/>
                                        <p:tgtEl>
                                          <p:spTgt spid="4">
                                            <p:txEl>
                                              <p:pRg st="4" end="4"/>
                                            </p:txEl>
                                          </p:spTgt>
                                        </p:tgtEl>
                                        <p:attrNameLst>
                                          <p:attrName>ppt_w</p:attrName>
                                        </p:attrNameLst>
                                      </p:cBhvr>
                                      <p:tavLst>
                                        <p:tav tm="0">
                                          <p:val>
                                            <p:fltVal val="0"/>
                                          </p:val>
                                        </p:tav>
                                        <p:tav tm="100000">
                                          <p:val>
                                            <p:strVal val="#ppt_w"/>
                                          </p:val>
                                        </p:tav>
                                      </p:tavLst>
                                    </p:anim>
                                    <p:anim calcmode="lin" valueType="num">
                                      <p:cBhvr>
                                        <p:cTn id="35" dur="1250" fill="hold"/>
                                        <p:tgtEl>
                                          <p:spTgt spid="4">
                                            <p:txEl>
                                              <p:pRg st="4" end="4"/>
                                            </p:txEl>
                                          </p:spTgt>
                                        </p:tgtEl>
                                        <p:attrNameLst>
                                          <p:attrName>ppt_h</p:attrName>
                                        </p:attrNameLst>
                                      </p:cBhvr>
                                      <p:tavLst>
                                        <p:tav tm="0">
                                          <p:val>
                                            <p:fltVal val="0"/>
                                          </p:val>
                                        </p:tav>
                                        <p:tav tm="100000">
                                          <p:val>
                                            <p:strVal val="#ppt_h"/>
                                          </p:val>
                                        </p:tav>
                                      </p:tavLst>
                                    </p:anim>
                                    <p:anim calcmode="lin" valueType="num">
                                      <p:cBhvr>
                                        <p:cTn id="36" dur="125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7" dur="1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8001000" cy="1295400"/>
          </a:xfrm>
        </p:spPr>
        <p:txBody>
          <a:bodyPr/>
          <a:lstStyle/>
          <a:p>
            <a:pPr algn="ctr"/>
            <a:r>
              <a:rPr lang="en-US" dirty="0" smtClean="0">
                <a:solidFill>
                  <a:schemeClr val="accent2">
                    <a:lumMod val="50000"/>
                  </a:schemeClr>
                </a:solidFill>
              </a:rPr>
              <a:t>VIII. Inclusion &amp; Accessibility</a:t>
            </a:r>
            <a:endParaRPr lang="en-US" dirty="0">
              <a:solidFill>
                <a:schemeClr val="accent2">
                  <a:lumMod val="50000"/>
                </a:schemeClr>
              </a:solidFill>
            </a:endParaRPr>
          </a:p>
        </p:txBody>
      </p:sp>
      <p:sp>
        <p:nvSpPr>
          <p:cNvPr id="3074" name="AutoShape 2"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Image result for inclu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inclusion"/>
          <p:cNvPicPr>
            <a:picLocks noChangeAspect="1" noChangeArrowheads="1"/>
          </p:cNvPicPr>
          <p:nvPr/>
        </p:nvPicPr>
        <p:blipFill>
          <a:blip r:embed="rId3" cstate="print"/>
          <a:srcRect/>
          <a:stretch>
            <a:fillRect/>
          </a:stretch>
        </p:blipFill>
        <p:spPr bwMode="auto">
          <a:xfrm>
            <a:off x="2743200" y="2286000"/>
            <a:ext cx="4267200" cy="36356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plus(in)">
                                      <p:cBhvr>
                                        <p:cTn id="7"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91200"/>
            <a:ext cx="8229600" cy="838200"/>
          </a:xfrm>
        </p:spPr>
        <p:txBody>
          <a:bodyPr>
            <a:normAutofit/>
          </a:bodyPr>
          <a:lstStyle/>
          <a:p>
            <a:r>
              <a:rPr lang="en-US" dirty="0" smtClean="0">
                <a:solidFill>
                  <a:schemeClr val="tx2">
                    <a:lumMod val="75000"/>
                  </a:schemeClr>
                </a:solidFill>
              </a:rPr>
              <a:t>Assessing Ease of Use</a:t>
            </a:r>
            <a:endParaRPr lang="en-US" dirty="0">
              <a:solidFill>
                <a:schemeClr val="tx2">
                  <a:lumMod val="75000"/>
                </a:schemeClr>
              </a:solidFill>
            </a:endParaRPr>
          </a:p>
        </p:txBody>
      </p:sp>
      <p:sp>
        <p:nvSpPr>
          <p:cNvPr id="3" name="Content Placeholder 2"/>
          <p:cNvSpPr>
            <a:spLocks noGrp="1"/>
          </p:cNvSpPr>
          <p:nvPr>
            <p:ph idx="1"/>
          </p:nvPr>
        </p:nvSpPr>
        <p:spPr>
          <a:xfrm>
            <a:off x="304800" y="762000"/>
            <a:ext cx="8229600" cy="4495800"/>
          </a:xfrm>
        </p:spPr>
        <p:txBody>
          <a:bodyPr>
            <a:normAutofit/>
          </a:bodyPr>
          <a:lstStyle/>
          <a:p>
            <a:r>
              <a:rPr lang="en-US" dirty="0" smtClean="0">
                <a:solidFill>
                  <a:schemeClr val="accent1"/>
                </a:solidFill>
              </a:rPr>
              <a:t>Clearly marked buildings and rooms or offices?</a:t>
            </a:r>
          </a:p>
          <a:p>
            <a:r>
              <a:rPr lang="en-US" dirty="0" smtClean="0">
                <a:solidFill>
                  <a:schemeClr val="accent4">
                    <a:lumMod val="75000"/>
                  </a:schemeClr>
                </a:solidFill>
              </a:rPr>
              <a:t>How accessible are your buildings for the elderly? For the handicapped?</a:t>
            </a:r>
          </a:p>
          <a:p>
            <a:r>
              <a:rPr lang="en-US" dirty="0" smtClean="0">
                <a:solidFill>
                  <a:schemeClr val="bg2">
                    <a:lumMod val="25000"/>
                  </a:schemeClr>
                </a:solidFill>
              </a:rPr>
              <a:t>Even pavement?</a:t>
            </a:r>
          </a:p>
          <a:p>
            <a:r>
              <a:rPr lang="en-US" dirty="0" smtClean="0">
                <a:solidFill>
                  <a:schemeClr val="accent1"/>
                </a:solidFill>
              </a:rPr>
              <a:t>Adequate night lighting?  Safe?</a:t>
            </a:r>
          </a:p>
          <a:p>
            <a:r>
              <a:rPr lang="en-US" dirty="0" smtClean="0">
                <a:solidFill>
                  <a:schemeClr val="accent4">
                    <a:lumMod val="75000"/>
                  </a:schemeClr>
                </a:solidFill>
              </a:rPr>
              <a:t>Pleasant and clean?</a:t>
            </a:r>
          </a:p>
          <a:p>
            <a:r>
              <a:rPr lang="en-US" dirty="0" smtClean="0">
                <a:solidFill>
                  <a:schemeClr val="bg2">
                    <a:lumMod val="25000"/>
                  </a:schemeClr>
                </a:solidFill>
              </a:rPr>
              <a:t>Seating for handicapped &amp; elderly?  Do EM’s bring the Eucharist to them? </a:t>
            </a:r>
          </a:p>
          <a:p>
            <a:r>
              <a:rPr lang="en-US" dirty="0" smtClean="0">
                <a:solidFill>
                  <a:schemeClr val="accent1"/>
                </a:solidFill>
              </a:rPr>
              <a:t>Families w/ small children?</a:t>
            </a:r>
          </a:p>
          <a:p>
            <a:endParaRPr lang="en-US" dirty="0" smtClean="0">
              <a:solidFill>
                <a:schemeClr val="tx2">
                  <a:lumMod val="75000"/>
                </a:schemeClr>
              </a:solidFill>
            </a:endParaRPr>
          </a:p>
          <a:p>
            <a:endParaRPr lang="en-US" dirty="0">
              <a:solidFill>
                <a:schemeClr val="tx2">
                  <a:lumMod val="75000"/>
                </a:schemeClr>
              </a:solidFill>
            </a:endParaRPr>
          </a:p>
        </p:txBody>
      </p:sp>
      <p:sp>
        <p:nvSpPr>
          <p:cNvPr id="36866" name="AutoShape 2" descr="Image result for cry room chur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8" name="Picture 4" descr="http://the-american-catholic.com/wp-content/uploads/2017/03/cry-room-sign-300x191.jpg"/>
          <p:cNvPicPr>
            <a:picLocks noChangeAspect="1" noChangeArrowheads="1"/>
          </p:cNvPicPr>
          <p:nvPr/>
        </p:nvPicPr>
        <p:blipFill>
          <a:blip r:embed="rId3" cstate="print"/>
          <a:srcRect/>
          <a:stretch>
            <a:fillRect/>
          </a:stretch>
        </p:blipFill>
        <p:spPr bwMode="auto">
          <a:xfrm>
            <a:off x="5312457" y="4343400"/>
            <a:ext cx="3641043" cy="2318132"/>
          </a:xfrm>
          <a:prstGeom prst="rect">
            <a:avLst/>
          </a:prstGeom>
          <a:noFill/>
        </p:spPr>
      </p:pic>
      <p:pic>
        <p:nvPicPr>
          <p:cNvPr id="36870" name="Picture 6" descr="Image result for door with question mark?"/>
          <p:cNvPicPr>
            <a:picLocks noChangeAspect="1" noChangeArrowheads="1"/>
          </p:cNvPicPr>
          <p:nvPr/>
        </p:nvPicPr>
        <p:blipFill>
          <a:blip r:embed="rId4" cstate="print"/>
          <a:srcRect/>
          <a:stretch>
            <a:fillRect/>
          </a:stretch>
        </p:blipFill>
        <p:spPr bwMode="auto">
          <a:xfrm>
            <a:off x="7467600" y="1371600"/>
            <a:ext cx="1493520" cy="2133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par>
                                <p:cTn id="8" presetID="2" presetClass="entr" presetSubtype="2" fill="hold" nodeType="withEffect">
                                  <p:stCondLst>
                                    <p:cond delay="0"/>
                                  </p:stCondLst>
                                  <p:childTnLst>
                                    <p:set>
                                      <p:cBhvr>
                                        <p:cTn id="9" dur="1" fill="hold">
                                          <p:stCondLst>
                                            <p:cond delay="0"/>
                                          </p:stCondLst>
                                        </p:cTn>
                                        <p:tgtEl>
                                          <p:spTgt spid="36870"/>
                                        </p:tgtEl>
                                        <p:attrNameLst>
                                          <p:attrName>style.visibility</p:attrName>
                                        </p:attrNameLst>
                                      </p:cBhvr>
                                      <p:to>
                                        <p:strVal val="visible"/>
                                      </p:to>
                                    </p:set>
                                    <p:anim calcmode="lin" valueType="num">
                                      <p:cBhvr additive="base">
                                        <p:cTn id="10" dur="500" fill="hold"/>
                                        <p:tgtEl>
                                          <p:spTgt spid="36870"/>
                                        </p:tgtEl>
                                        <p:attrNameLst>
                                          <p:attrName>ppt_x</p:attrName>
                                        </p:attrNameLst>
                                      </p:cBhvr>
                                      <p:tavLst>
                                        <p:tav tm="0">
                                          <p:val>
                                            <p:strVal val="1+#ppt_w/2"/>
                                          </p:val>
                                        </p:tav>
                                        <p:tav tm="100000">
                                          <p:val>
                                            <p:strVal val="#ppt_x"/>
                                          </p:val>
                                        </p:tav>
                                      </p:tavLst>
                                    </p:anim>
                                    <p:anim calcmode="lin" valueType="num">
                                      <p:cBhvr additive="base">
                                        <p:cTn id="11" dur="500" fill="hold"/>
                                        <p:tgtEl>
                                          <p:spTgt spid="36870"/>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ox(in)">
                                      <p:cBhvr>
                                        <p:cTn id="15" dur="1000"/>
                                        <p:tgtEl>
                                          <p:spTgt spid="3">
                                            <p:txEl>
                                              <p:pRg st="1" end="1"/>
                                            </p:txEl>
                                          </p:spTgt>
                                        </p:tgtEl>
                                      </p:cBhvr>
                                    </p:animEffect>
                                  </p:childTnLst>
                                </p:cTn>
                              </p:par>
                            </p:childTnLst>
                          </p:cTn>
                        </p:par>
                        <p:par>
                          <p:cTn id="16" fill="hold">
                            <p:stCondLst>
                              <p:cond delay="2000"/>
                            </p:stCondLst>
                            <p:childTnLst>
                              <p:par>
                                <p:cTn id="17" presetID="4"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1000"/>
                                        <p:tgtEl>
                                          <p:spTgt spid="3">
                                            <p:txEl>
                                              <p:pRg st="2" end="2"/>
                                            </p:txEl>
                                          </p:spTgt>
                                        </p:tgtEl>
                                      </p:cBhvr>
                                    </p:animEffect>
                                  </p:childTnLst>
                                </p:cTn>
                              </p:par>
                            </p:childTnLst>
                          </p:cTn>
                        </p:par>
                        <p:par>
                          <p:cTn id="20" fill="hold">
                            <p:stCondLst>
                              <p:cond delay="3000"/>
                            </p:stCondLst>
                            <p:childTnLst>
                              <p:par>
                                <p:cTn id="21" presetID="4"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ox(in)">
                                      <p:cBhvr>
                                        <p:cTn id="23" dur="1000"/>
                                        <p:tgtEl>
                                          <p:spTgt spid="3">
                                            <p:txEl>
                                              <p:pRg st="3" end="3"/>
                                            </p:txEl>
                                          </p:spTgt>
                                        </p:tgtEl>
                                      </p:cBhvr>
                                    </p:animEffect>
                                  </p:childTnLst>
                                </p:cTn>
                              </p:par>
                            </p:childTnLst>
                          </p:cTn>
                        </p:par>
                        <p:par>
                          <p:cTn id="24" fill="hold">
                            <p:stCondLst>
                              <p:cond delay="4000"/>
                            </p:stCondLst>
                            <p:childTnLst>
                              <p:par>
                                <p:cTn id="25" presetID="4"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1000"/>
                                        <p:tgtEl>
                                          <p:spTgt spid="3">
                                            <p:txEl>
                                              <p:pRg st="4" end="4"/>
                                            </p:txEl>
                                          </p:spTgt>
                                        </p:tgtEl>
                                      </p:cBhvr>
                                    </p:animEffect>
                                  </p:childTnLst>
                                </p:cTn>
                              </p:par>
                            </p:childTnLst>
                          </p:cTn>
                        </p:par>
                        <p:par>
                          <p:cTn id="28" fill="hold">
                            <p:stCondLst>
                              <p:cond delay="5000"/>
                            </p:stCondLst>
                            <p:childTnLst>
                              <p:par>
                                <p:cTn id="29" presetID="4" presetClass="entr" presetSubtype="16"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ox(in)">
                                      <p:cBhvr>
                                        <p:cTn id="31" dur="1000"/>
                                        <p:tgtEl>
                                          <p:spTgt spid="3">
                                            <p:txEl>
                                              <p:pRg st="5" end="5"/>
                                            </p:txEl>
                                          </p:spTgt>
                                        </p:tgtEl>
                                      </p:cBhvr>
                                    </p:animEffect>
                                  </p:childTnLst>
                                </p:cTn>
                              </p:par>
                            </p:childTnLst>
                          </p:cTn>
                        </p:par>
                        <p:par>
                          <p:cTn id="32" fill="hold">
                            <p:stCondLst>
                              <p:cond delay="6000"/>
                            </p:stCondLst>
                            <p:childTnLst>
                              <p:par>
                                <p:cTn id="33" presetID="4" presetClass="entr" presetSubtype="16"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ox(in)">
                                      <p:cBhvr>
                                        <p:cTn id="35" dur="1000"/>
                                        <p:tgtEl>
                                          <p:spTgt spid="3">
                                            <p:txEl>
                                              <p:pRg st="6" end="6"/>
                                            </p:txEl>
                                          </p:spTgt>
                                        </p:tgtEl>
                                      </p:cBhvr>
                                    </p:animEffect>
                                  </p:childTnLst>
                                </p:cTn>
                              </p:par>
                              <p:par>
                                <p:cTn id="36" presetID="2" presetClass="entr" presetSubtype="4" fill="hold" nodeType="withEffect">
                                  <p:stCondLst>
                                    <p:cond delay="0"/>
                                  </p:stCondLst>
                                  <p:childTnLst>
                                    <p:set>
                                      <p:cBhvr>
                                        <p:cTn id="37" dur="1" fill="hold">
                                          <p:stCondLst>
                                            <p:cond delay="0"/>
                                          </p:stCondLst>
                                        </p:cTn>
                                        <p:tgtEl>
                                          <p:spTgt spid="36868"/>
                                        </p:tgtEl>
                                        <p:attrNameLst>
                                          <p:attrName>style.visibility</p:attrName>
                                        </p:attrNameLst>
                                      </p:cBhvr>
                                      <p:to>
                                        <p:strVal val="visible"/>
                                      </p:to>
                                    </p:set>
                                    <p:anim calcmode="lin" valueType="num">
                                      <p:cBhvr additive="base">
                                        <p:cTn id="38" dur="500" fill="hold"/>
                                        <p:tgtEl>
                                          <p:spTgt spid="36868"/>
                                        </p:tgtEl>
                                        <p:attrNameLst>
                                          <p:attrName>ppt_x</p:attrName>
                                        </p:attrNameLst>
                                      </p:cBhvr>
                                      <p:tavLst>
                                        <p:tav tm="0">
                                          <p:val>
                                            <p:strVal val="#ppt_x"/>
                                          </p:val>
                                        </p:tav>
                                        <p:tav tm="100000">
                                          <p:val>
                                            <p:strVal val="#ppt_x"/>
                                          </p:val>
                                        </p:tav>
                                      </p:tavLst>
                                    </p:anim>
                                    <p:anim calcmode="lin" valueType="num">
                                      <p:cBhvr additive="base">
                                        <p:cTn id="39"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normAutofit/>
          </a:bodyPr>
          <a:lstStyle/>
          <a:p>
            <a:r>
              <a:rPr lang="en-US" b="0" dirty="0" smtClean="0">
                <a:solidFill>
                  <a:schemeClr val="tx2">
                    <a:lumMod val="75000"/>
                  </a:schemeClr>
                </a:solidFill>
              </a:rPr>
              <a:t>How do we improve?</a:t>
            </a:r>
            <a:endParaRPr lang="en-US" b="0" dirty="0">
              <a:solidFill>
                <a:schemeClr val="tx2">
                  <a:lumMod val="75000"/>
                </a:schemeClr>
              </a:solidFill>
            </a:endParaRPr>
          </a:p>
        </p:txBody>
      </p:sp>
      <p:sp>
        <p:nvSpPr>
          <p:cNvPr id="3" name="Content Placeholder 2"/>
          <p:cNvSpPr>
            <a:spLocks noGrp="1"/>
          </p:cNvSpPr>
          <p:nvPr>
            <p:ph idx="1"/>
          </p:nvPr>
        </p:nvSpPr>
        <p:spPr>
          <a:xfrm>
            <a:off x="228600" y="1752600"/>
            <a:ext cx="8458200" cy="4821936"/>
          </a:xfrm>
        </p:spPr>
        <p:txBody>
          <a:bodyPr>
            <a:normAutofit/>
          </a:bodyPr>
          <a:lstStyle/>
          <a:p>
            <a:pPr>
              <a:spcAft>
                <a:spcPts val="1200"/>
              </a:spcAft>
            </a:pPr>
            <a:r>
              <a:rPr lang="en-US" sz="2600" dirty="0" smtClean="0">
                <a:solidFill>
                  <a:schemeClr val="accent2">
                    <a:lumMod val="75000"/>
                  </a:schemeClr>
                </a:solidFill>
              </a:rPr>
              <a:t>Campus Tour by Buildings and Grounds Team</a:t>
            </a:r>
          </a:p>
          <a:p>
            <a:pPr>
              <a:spcAft>
                <a:spcPts val="1200"/>
              </a:spcAft>
            </a:pPr>
            <a:r>
              <a:rPr lang="en-US" sz="2600" dirty="0" smtClean="0">
                <a:solidFill>
                  <a:schemeClr val="accent4">
                    <a:lumMod val="75000"/>
                  </a:schemeClr>
                </a:solidFill>
              </a:rPr>
              <a:t>Advocates for Persons with Disabilities</a:t>
            </a:r>
            <a:endParaRPr lang="en-US" sz="2600" dirty="0" smtClean="0">
              <a:solidFill>
                <a:schemeClr val="accent2">
                  <a:lumMod val="75000"/>
                </a:schemeClr>
              </a:solidFill>
            </a:endParaRPr>
          </a:p>
          <a:p>
            <a:pPr>
              <a:spcAft>
                <a:spcPts val="1200"/>
              </a:spcAft>
            </a:pPr>
            <a:r>
              <a:rPr lang="en-US" sz="2600" dirty="0" smtClean="0">
                <a:solidFill>
                  <a:schemeClr val="accent3">
                    <a:lumMod val="75000"/>
                  </a:schemeClr>
                </a:solidFill>
              </a:rPr>
              <a:t>National Catholic Partnership on Disabilities (www.ncpd.org)</a:t>
            </a:r>
          </a:p>
          <a:p>
            <a:pPr>
              <a:spcAft>
                <a:spcPts val="1200"/>
              </a:spcAft>
            </a:pPr>
            <a:r>
              <a:rPr lang="en-US" sz="2600" dirty="0" smtClean="0">
                <a:solidFill>
                  <a:schemeClr val="tx1">
                    <a:lumMod val="25000"/>
                  </a:schemeClr>
                </a:solidFill>
              </a:rPr>
              <a:t>Surveys in the Toolkit</a:t>
            </a:r>
          </a:p>
          <a:p>
            <a:r>
              <a:rPr lang="en-US" sz="2600" dirty="0" smtClean="0">
                <a:solidFill>
                  <a:schemeClr val="accent6">
                    <a:lumMod val="75000"/>
                  </a:schemeClr>
                </a:solidFill>
              </a:rPr>
              <a:t>Survey your parishioners</a:t>
            </a:r>
          </a:p>
          <a:p>
            <a:endParaRPr lang="en-US" dirty="0"/>
          </a:p>
        </p:txBody>
      </p:sp>
      <p:pic>
        <p:nvPicPr>
          <p:cNvPr id="15362" name="Picture 2" descr="Image result for improvements"/>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453742" y="3505200"/>
            <a:ext cx="2775857" cy="3238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1000"/>
                                        <p:tgtEl>
                                          <p:spTgt spid="3">
                                            <p:txEl>
                                              <p:pRg st="0" end="0"/>
                                            </p:txEl>
                                          </p:spTgt>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ox(in)">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ox(in)">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1000"/>
                                        <p:tgtEl>
                                          <p:spTgt spid="3">
                                            <p:txEl>
                                              <p:pRg st="3" end="3"/>
                                            </p:txEl>
                                          </p:spTgt>
                                        </p:tgtEl>
                                      </p:cBhvr>
                                    </p:animEffect>
                                  </p:childTnLst>
                                </p:cTn>
                              </p:par>
                            </p:childTnLst>
                          </p:cTn>
                        </p:par>
                        <p:par>
                          <p:cTn id="22" fill="hold">
                            <p:stCondLst>
                              <p:cond delay="1000"/>
                            </p:stCondLst>
                            <p:childTnLst>
                              <p:par>
                                <p:cTn id="23" presetID="4" presetClass="entr" presetSubtype="16"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ox(in)">
                                      <p:cBhvr>
                                        <p:cTn id="2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066800"/>
            <a:ext cx="7239000" cy="822960"/>
          </a:xfrm>
        </p:spPr>
        <p:txBody>
          <a:bodyPr/>
          <a:lstStyle/>
          <a:p>
            <a:r>
              <a:rPr lang="en-US" dirty="0" smtClean="0">
                <a:solidFill>
                  <a:schemeClr val="tx2">
                    <a:lumMod val="75000"/>
                  </a:schemeClr>
                </a:solidFill>
              </a:rPr>
              <a:t>C. Commissioning Prayers</a:t>
            </a:r>
            <a:endParaRPr lang="en-US" dirty="0">
              <a:solidFill>
                <a:schemeClr val="tx2">
                  <a:lumMod val="75000"/>
                </a:schemeClr>
              </a:solidFill>
            </a:endParaRPr>
          </a:p>
        </p:txBody>
      </p:sp>
      <p:sp>
        <p:nvSpPr>
          <p:cNvPr id="6" name="Content Placeholder 5"/>
          <p:cNvSpPr>
            <a:spLocks noGrp="1"/>
          </p:cNvSpPr>
          <p:nvPr>
            <p:ph idx="1"/>
          </p:nvPr>
        </p:nvSpPr>
        <p:spPr>
          <a:xfrm>
            <a:off x="304800" y="2057400"/>
            <a:ext cx="8382000" cy="1905000"/>
          </a:xfrm>
        </p:spPr>
        <p:txBody>
          <a:bodyPr>
            <a:normAutofit/>
          </a:bodyPr>
          <a:lstStyle/>
          <a:p>
            <a:pPr marL="852678" lvl="0" indent="-742950">
              <a:spcBef>
                <a:spcPts val="0"/>
              </a:spcBef>
              <a:spcAft>
                <a:spcPts val="600"/>
              </a:spcAft>
              <a:buFont typeface="+mj-lt"/>
              <a:buAutoNum type="arabicPeriod"/>
            </a:pPr>
            <a:r>
              <a:rPr lang="en-US" sz="3200" dirty="0" smtClean="0">
                <a:solidFill>
                  <a:schemeClr val="accent6">
                    <a:lumMod val="75000"/>
                  </a:schemeClr>
                </a:solidFill>
              </a:rPr>
              <a:t>Congregational Blessing for Ushers or Ministers of </a:t>
            </a:r>
            <a:r>
              <a:rPr lang="en-US" sz="3200" dirty="0" smtClean="0">
                <a:solidFill>
                  <a:schemeClr val="accent6">
                    <a:lumMod val="75000"/>
                  </a:schemeClr>
                </a:solidFill>
              </a:rPr>
              <a:t>Hospitality</a:t>
            </a:r>
            <a:r>
              <a:rPr lang="en-US" sz="3200" dirty="0" smtClean="0">
                <a:solidFill>
                  <a:schemeClr val="accent6">
                    <a:lumMod val="75000"/>
                  </a:schemeClr>
                </a:solidFill>
              </a:rPr>
              <a:t>, </a:t>
            </a:r>
            <a:r>
              <a:rPr lang="en-US" sz="3200" dirty="0" smtClean="0">
                <a:solidFill>
                  <a:schemeClr val="accent6">
                    <a:lumMod val="75000"/>
                  </a:schemeClr>
                </a:solidFill>
              </a:rPr>
              <a:t>chapter </a:t>
            </a:r>
            <a:r>
              <a:rPr lang="en-US" sz="3200" dirty="0" smtClean="0">
                <a:solidFill>
                  <a:schemeClr val="accent6">
                    <a:lumMod val="75000"/>
                  </a:schemeClr>
                </a:solidFill>
              </a:rPr>
              <a:t>62 in </a:t>
            </a:r>
            <a:r>
              <a:rPr lang="en-US" sz="3200" i="1" dirty="0" smtClean="0">
                <a:solidFill>
                  <a:schemeClr val="accent6">
                    <a:lumMod val="75000"/>
                  </a:schemeClr>
                </a:solidFill>
              </a:rPr>
              <a:t>The Book of Blessings</a:t>
            </a:r>
            <a:endParaRPr lang="en-US" sz="3200" dirty="0" smtClean="0">
              <a:solidFill>
                <a:schemeClr val="accent6">
                  <a:lumMod val="75000"/>
                </a:schemeClr>
              </a:solidFill>
            </a:endParaRPr>
          </a:p>
        </p:txBody>
      </p:sp>
      <p:pic>
        <p:nvPicPr>
          <p:cNvPr id="140290" name="Picture 2" descr="Image result for laying on of hands"/>
          <p:cNvPicPr>
            <a:picLocks noChangeAspect="1" noChangeArrowheads="1"/>
          </p:cNvPicPr>
          <p:nvPr/>
        </p:nvPicPr>
        <p:blipFill>
          <a:blip r:embed="rId3" cstate="print"/>
          <a:srcRect/>
          <a:stretch>
            <a:fillRect/>
          </a:stretch>
        </p:blipFill>
        <p:spPr bwMode="auto">
          <a:xfrm>
            <a:off x="2971800" y="3962399"/>
            <a:ext cx="3581400" cy="2179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38600"/>
            <a:ext cx="7772400" cy="1362075"/>
          </a:xfrm>
        </p:spPr>
        <p:txBody>
          <a:bodyPr/>
          <a:lstStyle/>
          <a:p>
            <a:r>
              <a:rPr lang="en-US" dirty="0" smtClean="0">
                <a:solidFill>
                  <a:schemeClr val="accent2">
                    <a:lumMod val="50000"/>
                  </a:schemeClr>
                </a:solidFill>
              </a:rPr>
              <a:t>IX. Bibliography</a:t>
            </a:r>
            <a:endParaRPr lang="en-US" dirty="0">
              <a:solidFill>
                <a:schemeClr val="accent2">
                  <a:lumMod val="50000"/>
                </a:schemeClr>
              </a:solidFill>
            </a:endParaRPr>
          </a:p>
        </p:txBody>
      </p:sp>
      <p:pic>
        <p:nvPicPr>
          <p:cNvPr id="9218" name="Picture 2" descr="Image result for bibliography"/>
          <p:cNvPicPr>
            <a:picLocks noChangeAspect="1" noChangeArrowheads="1"/>
          </p:cNvPicPr>
          <p:nvPr/>
        </p:nvPicPr>
        <p:blipFill>
          <a:blip r:embed="rId2" cstate="print"/>
          <a:srcRect/>
          <a:stretch>
            <a:fillRect/>
          </a:stretch>
        </p:blipFill>
        <p:spPr bwMode="auto">
          <a:xfrm>
            <a:off x="4572000" y="1676400"/>
            <a:ext cx="4038600" cy="2688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81000"/>
            <a:ext cx="8229600" cy="1066800"/>
          </a:xfrm>
        </p:spPr>
        <p:txBody>
          <a:bodyPr/>
          <a:lstStyle/>
          <a:p>
            <a:r>
              <a:rPr lang="en-US" u="sng" dirty="0" smtClean="0"/>
              <a:t>Electronic Resources</a:t>
            </a:r>
            <a:endParaRPr lang="en-US" dirty="0"/>
          </a:p>
        </p:txBody>
      </p:sp>
      <p:sp>
        <p:nvSpPr>
          <p:cNvPr id="5" name="Content Placeholder 4"/>
          <p:cNvSpPr>
            <a:spLocks noGrp="1"/>
          </p:cNvSpPr>
          <p:nvPr>
            <p:ph idx="1"/>
          </p:nvPr>
        </p:nvSpPr>
        <p:spPr>
          <a:xfrm>
            <a:off x="152400" y="1524000"/>
            <a:ext cx="8763000" cy="5050536"/>
          </a:xfrm>
        </p:spPr>
        <p:txBody>
          <a:bodyPr>
            <a:normAutofit/>
          </a:bodyPr>
          <a:lstStyle/>
          <a:p>
            <a:pPr>
              <a:buFont typeface="Arial" pitchFamily="34" charset="0"/>
              <a:buChar char="•"/>
            </a:pPr>
            <a:r>
              <a:rPr lang="en-US" dirty="0" smtClean="0">
                <a:solidFill>
                  <a:schemeClr val="tx2">
                    <a:lumMod val="75000"/>
                  </a:schemeClr>
                </a:solidFill>
                <a:hlinkClick r:id="rId3"/>
              </a:rPr>
              <a:t>Diocese of Scranton’s Hospitality Toolkit</a:t>
            </a:r>
            <a:endParaRPr lang="en-US" dirty="0" smtClean="0">
              <a:solidFill>
                <a:schemeClr val="tx2">
                  <a:lumMod val="75000"/>
                </a:schemeClr>
              </a:solidFill>
            </a:endParaRPr>
          </a:p>
          <a:p>
            <a:pPr>
              <a:buFont typeface="Arial" pitchFamily="34" charset="0"/>
              <a:buChar char="•"/>
            </a:pPr>
            <a:r>
              <a:rPr lang="en-US" dirty="0" smtClean="0">
                <a:solidFill>
                  <a:schemeClr val="tx2">
                    <a:lumMod val="75000"/>
                  </a:schemeClr>
                </a:solidFill>
                <a:hlinkClick r:id="rId4"/>
              </a:rPr>
              <a:t>Hospitality: The Doorway to Evangelization</a:t>
            </a:r>
            <a:endParaRPr lang="en-US" dirty="0" smtClean="0">
              <a:solidFill>
                <a:schemeClr val="tx2">
                  <a:lumMod val="75000"/>
                </a:schemeClr>
              </a:solidFill>
            </a:endParaRPr>
          </a:p>
          <a:p>
            <a:pPr>
              <a:buFont typeface="Arial" pitchFamily="34" charset="0"/>
              <a:buChar char="•"/>
            </a:pPr>
            <a:r>
              <a:rPr lang="en-US" dirty="0" smtClean="0">
                <a:solidFill>
                  <a:schemeClr val="tx2">
                    <a:lumMod val="75000"/>
                  </a:schemeClr>
                </a:solidFill>
                <a:hlinkClick r:id="rId5"/>
              </a:rPr>
              <a:t>“Is It Time to Move from Friendly to Radical Hospitality?”  </a:t>
            </a:r>
            <a:r>
              <a:rPr lang="en-US" dirty="0" smtClean="0">
                <a:solidFill>
                  <a:schemeClr val="tx2">
                    <a:lumMod val="75000"/>
                  </a:schemeClr>
                </a:solidFill>
              </a:rPr>
              <a:t>by </a:t>
            </a:r>
            <a:r>
              <a:rPr lang="en-US" dirty="0" err="1" smtClean="0">
                <a:solidFill>
                  <a:schemeClr val="tx2">
                    <a:lumMod val="75000"/>
                  </a:schemeClr>
                </a:solidFill>
              </a:rPr>
              <a:t>Poonam</a:t>
            </a:r>
            <a:r>
              <a:rPr lang="en-US" dirty="0" smtClean="0">
                <a:solidFill>
                  <a:schemeClr val="tx2">
                    <a:lumMod val="75000"/>
                  </a:schemeClr>
                </a:solidFill>
              </a:rPr>
              <a:t> </a:t>
            </a:r>
            <a:r>
              <a:rPr lang="en-US" dirty="0" err="1" smtClean="0">
                <a:solidFill>
                  <a:schemeClr val="tx2">
                    <a:lumMod val="75000"/>
                  </a:schemeClr>
                </a:solidFill>
              </a:rPr>
              <a:t>Patodia</a:t>
            </a:r>
            <a:endParaRPr lang="en-US" dirty="0" smtClean="0">
              <a:solidFill>
                <a:schemeClr val="tx2">
                  <a:lumMod val="75000"/>
                </a:schemeClr>
              </a:solidFill>
            </a:endParaRPr>
          </a:p>
          <a:p>
            <a:pPr>
              <a:buFont typeface="Arial" pitchFamily="34" charset="0"/>
              <a:buChar char="•"/>
            </a:pPr>
            <a:r>
              <a:rPr lang="en-US" dirty="0" smtClean="0">
                <a:solidFill>
                  <a:schemeClr val="tx2">
                    <a:lumMod val="75000"/>
                  </a:schemeClr>
                </a:solidFill>
                <a:hlinkClick r:id="rId6"/>
              </a:rPr>
              <a:t>“It’s All about the Weekend, Stupid!”  </a:t>
            </a:r>
            <a:r>
              <a:rPr lang="en-US" u="sng" dirty="0" smtClean="0">
                <a:solidFill>
                  <a:schemeClr val="tx2">
                    <a:lumMod val="75000"/>
                  </a:schemeClr>
                </a:solidFill>
              </a:rPr>
              <a:t>Rebuilt</a:t>
            </a:r>
            <a:r>
              <a:rPr lang="en-US" dirty="0" smtClean="0">
                <a:solidFill>
                  <a:schemeClr val="tx2">
                    <a:lumMod val="75000"/>
                  </a:schemeClr>
                </a:solidFill>
              </a:rPr>
              <a:t>, </a:t>
            </a:r>
            <a:r>
              <a:rPr lang="en-US" dirty="0" err="1" smtClean="0">
                <a:solidFill>
                  <a:schemeClr val="tx2">
                    <a:lumMod val="75000"/>
                  </a:schemeClr>
                </a:solidFill>
              </a:rPr>
              <a:t>ch</a:t>
            </a:r>
            <a:r>
              <a:rPr lang="en-US" dirty="0" smtClean="0">
                <a:solidFill>
                  <a:schemeClr val="tx2">
                    <a:lumMod val="75000"/>
                  </a:schemeClr>
                </a:solidFill>
              </a:rPr>
              <a:t> 6</a:t>
            </a:r>
          </a:p>
          <a:p>
            <a:pPr>
              <a:buFont typeface="Arial" pitchFamily="34" charset="0"/>
              <a:buChar char="•"/>
            </a:pPr>
            <a:r>
              <a:rPr lang="en-US" dirty="0" smtClean="0">
                <a:solidFill>
                  <a:schemeClr val="tx2">
                    <a:lumMod val="75000"/>
                  </a:schemeClr>
                </a:solidFill>
                <a:hlinkClick r:id="rId7"/>
              </a:rPr>
              <a:t>“Let’s Give a Warm Welcome: If Parishes Lose the Catholic Tradition of Hospitality They Risk Losing Members” </a:t>
            </a:r>
            <a:r>
              <a:rPr lang="en-US" dirty="0" smtClean="0">
                <a:solidFill>
                  <a:schemeClr val="tx2">
                    <a:lumMod val="75000"/>
                  </a:schemeClr>
                </a:solidFill>
              </a:rPr>
              <a:t>by Heather G. Gary</a:t>
            </a:r>
          </a:p>
          <a:p>
            <a:pPr>
              <a:buFont typeface="Arial" pitchFamily="34" charset="0"/>
              <a:buChar char="•"/>
            </a:pPr>
            <a:r>
              <a:rPr lang="en-US" dirty="0" smtClean="0">
                <a:solidFill>
                  <a:schemeClr val="tx2">
                    <a:lumMod val="75000"/>
                  </a:schemeClr>
                </a:solidFill>
                <a:hlinkClick r:id="rId8"/>
              </a:rPr>
              <a:t>“Words of Welcome from a Parish” </a:t>
            </a:r>
            <a:r>
              <a:rPr lang="en-US" dirty="0" smtClean="0">
                <a:solidFill>
                  <a:schemeClr val="tx2">
                    <a:lumMod val="75000"/>
                  </a:schemeClr>
                </a:solidFill>
              </a:rPr>
              <a:t>by Thomas Reese</a:t>
            </a:r>
          </a:p>
          <a:p>
            <a:pPr>
              <a:buFont typeface="Arial" pitchFamily="34" charset="0"/>
              <a:buChar char="•"/>
            </a:pPr>
            <a:r>
              <a:rPr lang="en-US" dirty="0" smtClean="0">
                <a:solidFill>
                  <a:schemeClr val="tx2">
                    <a:lumMod val="75000"/>
                  </a:schemeClr>
                </a:solidFill>
                <a:hlinkClick r:id="rId9"/>
              </a:rPr>
              <a:t>“Welcoming the Stranger”</a:t>
            </a:r>
            <a:r>
              <a:rPr lang="en-US" dirty="0" smtClean="0">
                <a:solidFill>
                  <a:schemeClr val="tx2">
                    <a:lumMod val="75000"/>
                  </a:schemeClr>
                </a:solidFill>
              </a:rPr>
              <a:t> by Richard </a:t>
            </a:r>
            <a:r>
              <a:rPr lang="en-US" dirty="0" err="1" smtClean="0">
                <a:solidFill>
                  <a:schemeClr val="tx2">
                    <a:lumMod val="75000"/>
                  </a:schemeClr>
                </a:solidFill>
              </a:rPr>
              <a:t>McCorry</a:t>
            </a:r>
            <a:endParaRPr lang="en-US" dirty="0" smtClean="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181600"/>
          </a:xfrm>
        </p:spPr>
        <p:txBody>
          <a:bodyPr>
            <a:normAutofit lnSpcReduction="10000"/>
          </a:bodyPr>
          <a:lstStyle/>
          <a:p>
            <a:r>
              <a:rPr lang="en-US" sz="3200" i="1" dirty="0" smtClean="0">
                <a:solidFill>
                  <a:schemeClr val="accent1">
                    <a:lumMod val="75000"/>
                  </a:schemeClr>
                </a:solidFill>
              </a:rPr>
              <a:t>Forming Intentional Disciples </a:t>
            </a:r>
            <a:r>
              <a:rPr lang="en-US" sz="3200" dirty="0" smtClean="0">
                <a:solidFill>
                  <a:schemeClr val="accent1">
                    <a:lumMod val="75000"/>
                  </a:schemeClr>
                </a:solidFill>
              </a:rPr>
              <a:t>by Sherry Weddell</a:t>
            </a:r>
          </a:p>
          <a:p>
            <a:r>
              <a:rPr lang="en-US" sz="3200" i="1" dirty="0" smtClean="0">
                <a:solidFill>
                  <a:schemeClr val="accent2">
                    <a:lumMod val="75000"/>
                  </a:schemeClr>
                </a:solidFill>
              </a:rPr>
              <a:t>The Digital Cathedral </a:t>
            </a:r>
            <a:r>
              <a:rPr lang="en-US" sz="3200" dirty="0" smtClean="0">
                <a:solidFill>
                  <a:schemeClr val="accent2">
                    <a:lumMod val="75000"/>
                  </a:schemeClr>
                </a:solidFill>
              </a:rPr>
              <a:t>by Keith Anderson</a:t>
            </a:r>
          </a:p>
          <a:p>
            <a:r>
              <a:rPr lang="en-US" sz="3200" i="1" dirty="0" smtClean="0">
                <a:solidFill>
                  <a:schemeClr val="accent5">
                    <a:lumMod val="75000"/>
                  </a:schemeClr>
                </a:solidFill>
              </a:rPr>
              <a:t>Engaging a New Generation: A Vision for Reaching Catholic Teens </a:t>
            </a:r>
            <a:r>
              <a:rPr lang="en-US" sz="3200" dirty="0" smtClean="0">
                <a:solidFill>
                  <a:schemeClr val="accent5">
                    <a:lumMod val="75000"/>
                  </a:schemeClr>
                </a:solidFill>
              </a:rPr>
              <a:t>by Frank Mercadante</a:t>
            </a:r>
          </a:p>
          <a:p>
            <a:r>
              <a:rPr lang="en-US" sz="3200" i="1" dirty="0" smtClean="0">
                <a:solidFill>
                  <a:schemeClr val="tx2">
                    <a:lumMod val="75000"/>
                  </a:schemeClr>
                </a:solidFill>
              </a:rPr>
              <a:t>Reimaging Faith Formation for the 21</a:t>
            </a:r>
            <a:r>
              <a:rPr lang="en-US" sz="3200" i="1" baseline="30000" dirty="0" smtClean="0">
                <a:solidFill>
                  <a:schemeClr val="tx2">
                    <a:lumMod val="75000"/>
                  </a:schemeClr>
                </a:solidFill>
              </a:rPr>
              <a:t>st</a:t>
            </a:r>
            <a:r>
              <a:rPr lang="en-US" sz="3200" i="1" dirty="0" smtClean="0">
                <a:solidFill>
                  <a:schemeClr val="tx2">
                    <a:lumMod val="75000"/>
                  </a:schemeClr>
                </a:solidFill>
              </a:rPr>
              <a:t> Century</a:t>
            </a:r>
            <a:r>
              <a:rPr lang="en-US" sz="3200" dirty="0" smtClean="0">
                <a:solidFill>
                  <a:schemeClr val="tx2">
                    <a:lumMod val="75000"/>
                  </a:schemeClr>
                </a:solidFill>
              </a:rPr>
              <a:t> by John Roberto</a:t>
            </a:r>
          </a:p>
          <a:p>
            <a:r>
              <a:rPr lang="en-US" sz="3200" i="1" dirty="0" smtClean="0">
                <a:solidFill>
                  <a:schemeClr val="bg1">
                    <a:lumMod val="50000"/>
                  </a:schemeClr>
                </a:solidFill>
              </a:rPr>
              <a:t>Divine Renovation </a:t>
            </a:r>
            <a:r>
              <a:rPr lang="en-US" sz="3200" dirty="0" smtClean="0">
                <a:solidFill>
                  <a:schemeClr val="bg1">
                    <a:lumMod val="50000"/>
                  </a:schemeClr>
                </a:solidFill>
              </a:rPr>
              <a:t>by James Mallon</a:t>
            </a:r>
          </a:p>
          <a:p>
            <a:r>
              <a:rPr lang="en-US" sz="3200" i="1" dirty="0" smtClean="0">
                <a:solidFill>
                  <a:schemeClr val="accent1">
                    <a:lumMod val="75000"/>
                  </a:schemeClr>
                </a:solidFill>
              </a:rPr>
              <a:t>Guide for Ushers and Greeters </a:t>
            </a:r>
            <a:r>
              <a:rPr lang="en-US" sz="3200" dirty="0" smtClean="0">
                <a:solidFill>
                  <a:schemeClr val="accent1">
                    <a:lumMod val="75000"/>
                  </a:schemeClr>
                </a:solidFill>
              </a:rPr>
              <a:t>by K. Ferrell and P. Turner</a:t>
            </a:r>
            <a:endParaRPr lang="en-US" sz="3200" dirty="0">
              <a:solidFill>
                <a:schemeClr val="accent1">
                  <a:lumMod val="75000"/>
                </a:schemeClr>
              </a:solidFill>
            </a:endParaRPr>
          </a:p>
        </p:txBody>
      </p:sp>
      <p:sp>
        <p:nvSpPr>
          <p:cNvPr id="3" name="Title 2"/>
          <p:cNvSpPr>
            <a:spLocks noGrp="1"/>
          </p:cNvSpPr>
          <p:nvPr>
            <p:ph type="title"/>
          </p:nvPr>
        </p:nvSpPr>
        <p:spPr>
          <a:xfrm>
            <a:off x="457200" y="457200"/>
            <a:ext cx="8229600" cy="792162"/>
          </a:xfrm>
        </p:spPr>
        <p:txBody>
          <a:bodyPr/>
          <a:lstStyle/>
          <a:p>
            <a:r>
              <a:rPr lang="en-US" dirty="0" smtClean="0"/>
              <a:t>Print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4)">
                                      <p:cBhvr>
                                        <p:cTn id="7" dur="1000"/>
                                        <p:tgtEl>
                                          <p:spTgt spid="2">
                                            <p:txEl>
                                              <p:pRg st="0" end="0"/>
                                            </p:txEl>
                                          </p:spTgt>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heel(4)">
                                      <p:cBhvr>
                                        <p:cTn id="11" dur="1000"/>
                                        <p:tgtEl>
                                          <p:spTgt spid="2">
                                            <p:txEl>
                                              <p:pRg st="1" end="1"/>
                                            </p:txEl>
                                          </p:spTgt>
                                        </p:tgtEl>
                                      </p:cBhvr>
                                    </p:animEffect>
                                  </p:childTnLst>
                                </p:cTn>
                              </p:par>
                            </p:childTnLst>
                          </p:cTn>
                        </p:par>
                        <p:par>
                          <p:cTn id="12" fill="hold">
                            <p:stCondLst>
                              <p:cond delay="2000"/>
                            </p:stCondLst>
                            <p:childTnLst>
                              <p:par>
                                <p:cTn id="13" presetID="21"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heel(4)">
                                      <p:cBhvr>
                                        <p:cTn id="15" dur="1000"/>
                                        <p:tgtEl>
                                          <p:spTgt spid="2">
                                            <p:txEl>
                                              <p:pRg st="2" end="2"/>
                                            </p:txEl>
                                          </p:spTgt>
                                        </p:tgtEl>
                                      </p:cBhvr>
                                    </p:animEffect>
                                  </p:childTnLst>
                                </p:cTn>
                              </p:par>
                            </p:childTnLst>
                          </p:cTn>
                        </p:par>
                        <p:par>
                          <p:cTn id="16" fill="hold">
                            <p:stCondLst>
                              <p:cond delay="3000"/>
                            </p:stCondLst>
                            <p:childTnLst>
                              <p:par>
                                <p:cTn id="17" presetID="21"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heel(4)">
                                      <p:cBhvr>
                                        <p:cTn id="19" dur="1000"/>
                                        <p:tgtEl>
                                          <p:spTgt spid="2">
                                            <p:txEl>
                                              <p:pRg st="3" end="3"/>
                                            </p:txEl>
                                          </p:spTgt>
                                        </p:tgtEl>
                                      </p:cBhvr>
                                    </p:animEffect>
                                  </p:childTnLst>
                                </p:cTn>
                              </p:par>
                            </p:childTnLst>
                          </p:cTn>
                        </p:par>
                        <p:par>
                          <p:cTn id="20" fill="hold">
                            <p:stCondLst>
                              <p:cond delay="4000"/>
                            </p:stCondLst>
                            <p:childTnLst>
                              <p:par>
                                <p:cTn id="21" presetID="21"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heel(4)">
                                      <p:cBhvr>
                                        <p:cTn id="23" dur="1000"/>
                                        <p:tgtEl>
                                          <p:spTgt spid="2">
                                            <p:txEl>
                                              <p:pRg st="4" end="4"/>
                                            </p:txEl>
                                          </p:spTgt>
                                        </p:tgtEl>
                                      </p:cBhvr>
                                    </p:animEffect>
                                  </p:childTnLst>
                                </p:cTn>
                              </p:par>
                            </p:childTnLst>
                          </p:cTn>
                        </p:par>
                        <p:par>
                          <p:cTn id="24" fill="hold">
                            <p:stCondLst>
                              <p:cond delay="5000"/>
                            </p:stCondLst>
                            <p:childTnLst>
                              <p:par>
                                <p:cTn id="25" presetID="21"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heel(4)">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udolph\AppData\Local\Microsoft\Windows\Temporary Internet Files\Content.IE5\P8SCNJXG\holy-spirit[1].gif"/>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7391400" y="685800"/>
            <a:ext cx="1352237" cy="1752600"/>
          </a:xfrm>
          <a:prstGeom prst="rect">
            <a:avLst/>
          </a:prstGeom>
          <a:noFill/>
        </p:spPr>
      </p:pic>
      <p:sp>
        <p:nvSpPr>
          <p:cNvPr id="5" name="Title 4"/>
          <p:cNvSpPr>
            <a:spLocks noGrp="1"/>
          </p:cNvSpPr>
          <p:nvPr>
            <p:ph type="title"/>
          </p:nvPr>
        </p:nvSpPr>
        <p:spPr>
          <a:xfrm>
            <a:off x="228600" y="381000"/>
            <a:ext cx="7010400" cy="822960"/>
          </a:xfrm>
        </p:spPr>
        <p:txBody>
          <a:bodyPr/>
          <a:lstStyle/>
          <a:p>
            <a:r>
              <a:rPr lang="en-US" dirty="0" smtClean="0">
                <a:solidFill>
                  <a:schemeClr val="tx2">
                    <a:lumMod val="75000"/>
                  </a:schemeClr>
                </a:solidFill>
              </a:rPr>
              <a:t>C. Commissioning Prayers</a:t>
            </a:r>
            <a:endParaRPr lang="en-US" dirty="0">
              <a:solidFill>
                <a:schemeClr val="tx2">
                  <a:lumMod val="75000"/>
                </a:schemeClr>
              </a:solidFill>
            </a:endParaRPr>
          </a:p>
        </p:txBody>
      </p:sp>
      <p:sp>
        <p:nvSpPr>
          <p:cNvPr id="6" name="Content Placeholder 5"/>
          <p:cNvSpPr>
            <a:spLocks noGrp="1"/>
          </p:cNvSpPr>
          <p:nvPr>
            <p:ph idx="1"/>
          </p:nvPr>
        </p:nvSpPr>
        <p:spPr>
          <a:xfrm>
            <a:off x="228600" y="1219200"/>
            <a:ext cx="8686800" cy="5410200"/>
          </a:xfrm>
        </p:spPr>
        <p:txBody>
          <a:bodyPr>
            <a:normAutofit fontScale="40000" lnSpcReduction="20000"/>
          </a:bodyPr>
          <a:lstStyle/>
          <a:p>
            <a:pPr marL="0" indent="0">
              <a:lnSpc>
                <a:spcPct val="120000"/>
              </a:lnSpc>
              <a:buFont typeface="+mj-lt"/>
              <a:buAutoNum type="arabicPeriod" startAt="2"/>
            </a:pPr>
            <a:r>
              <a:rPr lang="en-US" sz="4400" dirty="0" smtClean="0">
                <a:solidFill>
                  <a:schemeClr val="accent4"/>
                </a:solidFill>
              </a:rPr>
              <a:t> </a:t>
            </a:r>
            <a:r>
              <a:rPr lang="en-US" sz="5800" dirty="0" smtClean="0">
                <a:solidFill>
                  <a:schemeClr val="accent4">
                    <a:lumMod val="75000"/>
                  </a:schemeClr>
                </a:solidFill>
              </a:rPr>
              <a:t>Blessing of Ministers of Hospitality/Ushers: </a:t>
            </a:r>
          </a:p>
          <a:p>
            <a:pPr marL="0" lvl="0" indent="0">
              <a:lnSpc>
                <a:spcPct val="120000"/>
              </a:lnSpc>
              <a:buNone/>
            </a:pPr>
            <a:r>
              <a:rPr lang="en-US" sz="5800" dirty="0" smtClean="0">
                <a:solidFill>
                  <a:schemeClr val="accent4">
                    <a:lumMod val="75000"/>
                  </a:schemeClr>
                </a:solidFill>
              </a:rPr>
              <a:t>O God of divine welcome and hospitality, who calls us               together with praise and thanksgiving in the Mass, bless these men and women who serve your people as ministers of hospitality/ushers, greeting each person in a Christ-like manner, directing processions in your honor and as a community of faith, and collecting the gifts of your priestly people. Form them to be prayerful, patient, helpful, and understanding in their service to others. Gift them with a friendly and pleasant spirit to those they greet in the mass and throughout their day. In thanksgiving for their service as hospitality/usher ministers we ask this prayer of blessing through Jesus Christ your Son, who lives and reigns with you in the unity of the Holy Spirit, one God forever and ever. Amen. </a:t>
            </a:r>
          </a:p>
          <a:p>
            <a:pPr algn="r">
              <a:buNone/>
            </a:pPr>
            <a:r>
              <a:rPr lang="en-US" sz="4000" dirty="0" smtClean="0">
                <a:solidFill>
                  <a:schemeClr val="accent4">
                    <a:lumMod val="75000"/>
                  </a:schemeClr>
                </a:solidFill>
              </a:rPr>
              <a:t>-Archdiocese of Cincinnati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800" decel="100000"/>
                                        <p:tgtEl>
                                          <p:spTgt spid="1026"/>
                                        </p:tgtEl>
                                      </p:cBhvr>
                                    </p:animEffect>
                                    <p:anim calcmode="lin" valueType="num">
                                      <p:cBhvr>
                                        <p:cTn id="8" dur="800" decel="100000" fill="hold"/>
                                        <p:tgtEl>
                                          <p:spTgt spid="1026"/>
                                        </p:tgtEl>
                                        <p:attrNameLst>
                                          <p:attrName>style.rotation</p:attrName>
                                        </p:attrNameLst>
                                      </p:cBhvr>
                                      <p:tavLst>
                                        <p:tav tm="0">
                                          <p:val>
                                            <p:fltVal val="-90"/>
                                          </p:val>
                                        </p:tav>
                                        <p:tav tm="100000">
                                          <p:val>
                                            <p:fltVal val="0"/>
                                          </p:val>
                                        </p:tav>
                                      </p:tavLst>
                                    </p:anim>
                                    <p:anim calcmode="lin" valueType="num">
                                      <p:cBhvr>
                                        <p:cTn id="9" dur="800" decel="100000" fill="hold"/>
                                        <p:tgtEl>
                                          <p:spTgt spid="1026"/>
                                        </p:tgtEl>
                                        <p:attrNameLst>
                                          <p:attrName>ppt_x</p:attrName>
                                        </p:attrNameLst>
                                      </p:cBhvr>
                                      <p:tavLst>
                                        <p:tav tm="0">
                                          <p:val>
                                            <p:strVal val="#ppt_x+0.4"/>
                                          </p:val>
                                        </p:tav>
                                        <p:tav tm="100000">
                                          <p:val>
                                            <p:strVal val="#ppt_x-0.05"/>
                                          </p:val>
                                        </p:tav>
                                      </p:tavLst>
                                    </p:anim>
                                    <p:anim calcmode="lin" valueType="num">
                                      <p:cBhvr>
                                        <p:cTn id="10" dur="800" decel="100000" fill="hold"/>
                                        <p:tgtEl>
                                          <p:spTgt spid="10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diamond(in)">
                                      <p:cBhvr>
                                        <p:cTn id="16" dur="1000"/>
                                        <p:tgtEl>
                                          <p:spTgt spid="6">
                                            <p:txEl>
                                              <p:pRg st="1" end="1"/>
                                            </p:txEl>
                                          </p:spTgt>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amond(in)">
                                      <p:cBhvr>
                                        <p:cTn id="20"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229600" cy="838200"/>
          </a:xfrm>
        </p:spPr>
        <p:txBody>
          <a:bodyPr>
            <a:normAutofit/>
          </a:bodyPr>
          <a:lstStyle/>
          <a:p>
            <a:r>
              <a:rPr lang="en-US" dirty="0" smtClean="0">
                <a:solidFill>
                  <a:schemeClr val="tx2">
                    <a:lumMod val="75000"/>
                  </a:schemeClr>
                </a:solidFill>
              </a:rPr>
              <a:t>D. Before Ministering, #1</a:t>
            </a:r>
            <a:endParaRPr lang="en-US" dirty="0">
              <a:solidFill>
                <a:schemeClr val="tx2">
                  <a:lumMod val="75000"/>
                </a:schemeClr>
              </a:solidFill>
            </a:endParaRPr>
          </a:p>
        </p:txBody>
      </p:sp>
      <p:sp>
        <p:nvSpPr>
          <p:cNvPr id="5" name="Content Placeholder 4"/>
          <p:cNvSpPr>
            <a:spLocks noGrp="1"/>
          </p:cNvSpPr>
          <p:nvPr>
            <p:ph idx="1"/>
          </p:nvPr>
        </p:nvSpPr>
        <p:spPr>
          <a:xfrm>
            <a:off x="457200" y="1676400"/>
            <a:ext cx="8229600" cy="4898136"/>
          </a:xfrm>
        </p:spPr>
        <p:txBody>
          <a:bodyPr>
            <a:normAutofit fontScale="70000" lnSpcReduction="20000"/>
          </a:bodyPr>
          <a:lstStyle/>
          <a:p>
            <a:pPr>
              <a:buNone/>
            </a:pPr>
            <a:r>
              <a:rPr lang="en-US" sz="4000" dirty="0" smtClean="0">
                <a:solidFill>
                  <a:schemeClr val="accent2">
                    <a:lumMod val="75000"/>
                  </a:schemeClr>
                </a:solidFill>
              </a:rPr>
              <a:t>Heavenly Father,</a:t>
            </a:r>
          </a:p>
          <a:p>
            <a:pPr>
              <a:buNone/>
            </a:pPr>
            <a:r>
              <a:rPr lang="en-US" sz="4000" dirty="0" smtClean="0">
                <a:solidFill>
                  <a:schemeClr val="accent2">
                    <a:lumMod val="75000"/>
                  </a:schemeClr>
                </a:solidFill>
              </a:rPr>
              <a:t>You sent your Son as a model for hospitality and ministry.</a:t>
            </a:r>
          </a:p>
          <a:p>
            <a:pPr>
              <a:buNone/>
            </a:pPr>
            <a:r>
              <a:rPr lang="en-US" sz="4000" dirty="0" smtClean="0">
                <a:solidFill>
                  <a:schemeClr val="accent6">
                    <a:lumMod val="75000"/>
                  </a:schemeClr>
                </a:solidFill>
              </a:rPr>
              <a:t>May I have the courage to walk in his ways and serve your people.</a:t>
            </a:r>
          </a:p>
          <a:p>
            <a:pPr>
              <a:buNone/>
            </a:pPr>
            <a:r>
              <a:rPr lang="en-US" sz="4000" dirty="0" smtClean="0">
                <a:solidFill>
                  <a:schemeClr val="accent5">
                    <a:lumMod val="75000"/>
                  </a:schemeClr>
                </a:solidFill>
              </a:rPr>
              <a:t>Prepare my heart to love all who come through the door today.</a:t>
            </a:r>
          </a:p>
          <a:p>
            <a:pPr>
              <a:buNone/>
            </a:pPr>
            <a:r>
              <a:rPr lang="en-US" sz="4000" dirty="0" smtClean="0">
                <a:solidFill>
                  <a:schemeClr val="accent2">
                    <a:lumMod val="75000"/>
                  </a:schemeClr>
                </a:solidFill>
              </a:rPr>
              <a:t>Give me eyes to see their needs and gifts,</a:t>
            </a:r>
          </a:p>
          <a:p>
            <a:pPr>
              <a:buNone/>
            </a:pPr>
            <a:r>
              <a:rPr lang="en-US" sz="4000" dirty="0" smtClean="0">
                <a:solidFill>
                  <a:schemeClr val="accent2">
                    <a:lumMod val="75000"/>
                  </a:schemeClr>
                </a:solidFill>
              </a:rPr>
              <a:t>and grace to respond wisely to each situation.</a:t>
            </a:r>
          </a:p>
          <a:p>
            <a:pPr>
              <a:buNone/>
            </a:pPr>
            <a:r>
              <a:rPr lang="en-US" sz="4000" dirty="0" smtClean="0">
                <a:solidFill>
                  <a:schemeClr val="accent6">
                    <a:lumMod val="75000"/>
                  </a:schemeClr>
                </a:solidFill>
              </a:rPr>
              <a:t>I ask this through the same Jesus Christ our Lord.</a:t>
            </a:r>
          </a:p>
          <a:p>
            <a:pPr>
              <a:buNone/>
            </a:pPr>
            <a:r>
              <a:rPr lang="en-US" sz="4000" dirty="0" smtClean="0">
                <a:solidFill>
                  <a:schemeClr val="accent6">
                    <a:lumMod val="75000"/>
                  </a:schemeClr>
                </a:solidFill>
              </a:rPr>
              <a:t>Amen.</a:t>
            </a:r>
          </a:p>
          <a:p>
            <a:pPr algn="r">
              <a:buNone/>
            </a:pPr>
            <a:r>
              <a:rPr lang="en-US" sz="2300" dirty="0" smtClean="0">
                <a:solidFill>
                  <a:srgbClr val="000000"/>
                </a:solidFill>
              </a:rPr>
              <a:t>-Ferrell &amp; Turner, </a:t>
            </a:r>
            <a:r>
              <a:rPr lang="en-US" sz="2300" i="1" dirty="0" smtClean="0">
                <a:solidFill>
                  <a:srgbClr val="000000"/>
                </a:solidFill>
              </a:rPr>
              <a:t>Guide for Ushers &amp; Greeters</a:t>
            </a:r>
            <a:endParaRPr lang="en-US" sz="2300"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500"/>
                                        <p:tgtEl>
                                          <p:spTgt spid="5">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slide(fromBottom)">
                                      <p:cBhvr>
                                        <p:cTn id="19" dur="500"/>
                                        <p:tgtEl>
                                          <p:spTgt spid="5">
                                            <p:txEl>
                                              <p:pRg st="3" end="3"/>
                                            </p:txEl>
                                          </p:spTgt>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lide(fromBottom)">
                                      <p:cBhvr>
                                        <p:cTn id="27" dur="500"/>
                                        <p:tgtEl>
                                          <p:spTgt spid="5">
                                            <p:txEl>
                                              <p:pRg st="5" end="5"/>
                                            </p:txEl>
                                          </p:spTgt>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slide(fromBottom)">
                                      <p:cBhvr>
                                        <p:cTn id="31" dur="500"/>
                                        <p:tgtEl>
                                          <p:spTgt spid="5">
                                            <p:txEl>
                                              <p:pRg st="6" end="6"/>
                                            </p:txEl>
                                          </p:spTgt>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slide(fromBottom)">
                                      <p:cBhvr>
                                        <p:cTn id="35" dur="500"/>
                                        <p:tgtEl>
                                          <p:spTgt spid="5">
                                            <p:txEl>
                                              <p:pRg st="7" end="7"/>
                                            </p:txEl>
                                          </p:spTgt>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slide(fromBottom)">
                                      <p:cBhvr>
                                        <p:cTn id="39"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5">
      <a:dk1>
        <a:srgbClr val="D4EAF0"/>
      </a:dk1>
      <a:lt1>
        <a:sysClr val="window" lastClr="FFFFFF"/>
      </a:lt1>
      <a:dk2>
        <a:srgbClr val="4A5D96"/>
      </a:dk2>
      <a:lt2>
        <a:srgbClr val="E7DEC9"/>
      </a:lt2>
      <a:accent1>
        <a:srgbClr val="3891A7"/>
      </a:accent1>
      <a:accent2>
        <a:srgbClr val="FEB80A"/>
      </a:accent2>
      <a:accent3>
        <a:srgbClr val="C32D2E"/>
      </a:accent3>
      <a:accent4>
        <a:srgbClr val="84AA33"/>
      </a:accent4>
      <a:accent5>
        <a:srgbClr val="964305"/>
      </a:accent5>
      <a:accent6>
        <a:srgbClr val="475A8D"/>
      </a:accent6>
      <a:hlink>
        <a:srgbClr val="66A53B"/>
      </a:hlink>
      <a:folHlink>
        <a:srgbClr val="AA8A1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1774</TotalTime>
  <Words>10119</Words>
  <Application>Microsoft Office PowerPoint</Application>
  <PresentationFormat>On-screen Show (4:3)</PresentationFormat>
  <Paragraphs>855</Paragraphs>
  <Slides>72</Slides>
  <Notes>66</Notes>
  <HiddenSlides>0</HiddenSlides>
  <MMClips>1</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Urban</vt:lpstr>
      <vt:lpstr>Training for the Ministry of Hospitality</vt:lpstr>
      <vt:lpstr>I. Overview of This Resource</vt:lpstr>
      <vt:lpstr>II. Prayers and Songs</vt:lpstr>
      <vt:lpstr>A. Songs</vt:lpstr>
      <vt:lpstr>B. Prayers</vt:lpstr>
      <vt:lpstr>Prayers, cont.</vt:lpstr>
      <vt:lpstr>C. Commissioning Prayers</vt:lpstr>
      <vt:lpstr>C. Commissioning Prayers</vt:lpstr>
      <vt:lpstr>D. Before Ministering, #1</vt:lpstr>
      <vt:lpstr>Before Ministering, #2</vt:lpstr>
      <vt:lpstr>III. A Theology of Hospitality</vt:lpstr>
      <vt:lpstr>II. Introduction</vt:lpstr>
      <vt:lpstr>What Is Ministry</vt:lpstr>
      <vt:lpstr>The Experience of Welcome</vt:lpstr>
      <vt:lpstr>Belonging: Our Hunger for Home</vt:lpstr>
      <vt:lpstr>For the last few centuries…</vt:lpstr>
      <vt:lpstr>Jesus did it this way…</vt:lpstr>
      <vt:lpstr>Slide 18</vt:lpstr>
      <vt:lpstr>Revelation = Relationship</vt:lpstr>
      <vt:lpstr>Welcome in the Bible</vt:lpstr>
      <vt:lpstr>Divine Expectations</vt:lpstr>
      <vt:lpstr>“How Welcoming Am I?”</vt:lpstr>
      <vt:lpstr>“How Welcoming Am I?” </vt:lpstr>
      <vt:lpstr>IV. A Spirituality of Hospitality</vt:lpstr>
      <vt:lpstr>Foundations: A. Seeing Christ in Others</vt:lpstr>
      <vt:lpstr>Foundations: A. Seeing Christ in Others</vt:lpstr>
      <vt:lpstr>Foundations: B. Being Christ for Others</vt:lpstr>
      <vt:lpstr>Foundations: B. Being Christ for Others</vt:lpstr>
      <vt:lpstr>Hospitality Evangelizes</vt:lpstr>
      <vt:lpstr>Mercy:  Becoming the  Welcoming  Face of God</vt:lpstr>
      <vt:lpstr>Slide 31</vt:lpstr>
      <vt:lpstr>1.  Be welcoming</vt:lpstr>
      <vt:lpstr>Be Welcoming, cont.</vt:lpstr>
      <vt:lpstr>Slide 34</vt:lpstr>
      <vt:lpstr>2. Discern needs.</vt:lpstr>
      <vt:lpstr>3. Be Prudent &amp; Trustworthy</vt:lpstr>
      <vt:lpstr>4. Be Part of the Team</vt:lpstr>
      <vt:lpstr>5. Be Prayerful</vt:lpstr>
      <vt:lpstr>V. Specific Training  for Ushers and Greeters</vt:lpstr>
      <vt:lpstr>General Intro to Roman Missal (GIRM)</vt:lpstr>
      <vt:lpstr>Possible Characteristics</vt:lpstr>
      <vt:lpstr>A History of the Ministry of Usher</vt:lpstr>
      <vt:lpstr>Ushers in Christian History</vt:lpstr>
      <vt:lpstr>History of Ushers, cont.</vt:lpstr>
      <vt:lpstr>Greeters, #1</vt:lpstr>
      <vt:lpstr>Greeters, #2</vt:lpstr>
      <vt:lpstr>Ushers, #1</vt:lpstr>
      <vt:lpstr>Ushers, #2</vt:lpstr>
      <vt:lpstr>Ushers, #3</vt:lpstr>
      <vt:lpstr>Ushers, #4</vt:lpstr>
      <vt:lpstr>Attire</vt:lpstr>
      <vt:lpstr>Troubleshoot Emergencies</vt:lpstr>
      <vt:lpstr>Troubleshoot Disruptions</vt:lpstr>
      <vt:lpstr>C. Practicum</vt:lpstr>
      <vt:lpstr>VI. Other Parish Ministries of Hospitality</vt:lpstr>
      <vt:lpstr>Parking                       Information</vt:lpstr>
      <vt:lpstr>Slide 57</vt:lpstr>
      <vt:lpstr>Ministries Brochure/Fair</vt:lpstr>
      <vt:lpstr>New parishioners</vt:lpstr>
      <vt:lpstr>Slide 60</vt:lpstr>
      <vt:lpstr>VII. Parish-wide Ministry of Hospitality</vt:lpstr>
      <vt:lpstr>An Air of Hospitality</vt:lpstr>
      <vt:lpstr>Discussion Prompts</vt:lpstr>
      <vt:lpstr>Is Our Parish Welcoming? </vt:lpstr>
      <vt:lpstr>Honest Looking</vt:lpstr>
      <vt:lpstr>Out-of-the-Box  Thinking</vt:lpstr>
      <vt:lpstr>VIII. Inclusion &amp; Accessibility</vt:lpstr>
      <vt:lpstr>Assessing Ease of Use</vt:lpstr>
      <vt:lpstr>How do we improve?</vt:lpstr>
      <vt:lpstr>IX. Bibliography</vt:lpstr>
      <vt:lpstr>Electronic Resources</vt:lpstr>
      <vt:lpstr>Print Resources</vt:lpstr>
    </vt:vector>
  </TitlesOfParts>
  <Company>Diocese of Scranton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the Ministry of Hospitality</dc:title>
  <dc:creator>Bernadette Rudolph</dc:creator>
  <cp:lastModifiedBy>Bernadette Rudolph</cp:lastModifiedBy>
  <cp:revision>240</cp:revision>
  <dcterms:created xsi:type="dcterms:W3CDTF">2015-08-18T16:30:00Z</dcterms:created>
  <dcterms:modified xsi:type="dcterms:W3CDTF">2017-06-30T18:26:08Z</dcterms:modified>
</cp:coreProperties>
</file>